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61" r:id="rId3"/>
    <p:sldId id="266" r:id="rId4"/>
    <p:sldId id="265" r:id="rId5"/>
    <p:sldId id="1277" r:id="rId6"/>
    <p:sldId id="1287" r:id="rId7"/>
    <p:sldId id="262" r:id="rId8"/>
    <p:sldId id="1284" r:id="rId9"/>
    <p:sldId id="263" r:id="rId10"/>
    <p:sldId id="258" r:id="rId11"/>
    <p:sldId id="259" r:id="rId12"/>
    <p:sldId id="260" r:id="rId13"/>
    <p:sldId id="1286" r:id="rId14"/>
    <p:sldId id="1285" r:id="rId15"/>
    <p:sldId id="264" r:id="rId16"/>
    <p:sldId id="1288" r:id="rId17"/>
    <p:sldId id="1289" r:id="rId18"/>
    <p:sldId id="1291" r:id="rId19"/>
    <p:sldId id="1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136"/>
    <a:srgbClr val="D0A7A5"/>
    <a:srgbClr val="924949"/>
    <a:srgbClr val="EFEBE2"/>
    <a:srgbClr val="A14447"/>
    <a:srgbClr val="A06664"/>
    <a:srgbClr val="FFFFFF"/>
    <a:srgbClr val="E4C9CD"/>
    <a:srgbClr val="A3686A"/>
    <a:srgbClr val="AE6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1"/>
  </p:normalViewPr>
  <p:slideViewPr>
    <p:cSldViewPr snapToGrid="0" snapToObjects="1">
      <p:cViewPr>
        <p:scale>
          <a:sx n="75" d="100"/>
          <a:sy n="75" d="100"/>
        </p:scale>
        <p:origin x="38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7ECFB-83E8-41FE-9B74-278AEB98BB57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3C4AC-897A-4BB6-8A7D-C12356148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C4AC-897A-4BB6-8A7D-C12356148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C4AC-897A-4BB6-8A7D-C12356148D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77B-E21A-8545-B281-433438C9A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1039F-9C92-134B-B9A9-B3DFE921B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E0F65-6412-6448-A6DE-97615C37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F2F4-B2D9-4644-BE7A-C35F519D9F19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46A0A-99F6-4247-AD3A-A2597C0E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46372-453B-DC48-B1D5-B2B677FD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44B-6B8F-0342-A63D-DA193B0A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C7957-85F5-FC46-982C-44123955A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D3135-1DDB-9646-ABEA-8E39495D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331A-D465-4F83-AD00-34DC91997290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50B6-4915-1B4A-824F-F8DFA2F4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1A0C-FA81-F34F-84FE-DE7BB853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D8D9A-8ACA-A746-9D63-8E7AB42D7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4F7B8-B76C-8043-992D-C866A11A9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77BF-7109-A44D-9C74-164541A0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682E-C60B-484F-9F0C-73B0D5697E4B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40B99-971C-E849-B340-D514BF94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E79C-8741-B047-8ECE-FE0DE99D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5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7907F-F66A-9C4F-9445-8CEABBEE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1DBF-89AA-4E59-9365-D4E3940781F6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B1DAF-3DAD-254A-9331-8E48910B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9427B-0608-B147-B3C1-C1327FA8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BC49-C604-0944-9E07-42BD61A974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40B01-8988-6F4B-90B0-5D1D8C186982}"/>
              </a:ext>
            </a:extLst>
          </p:cNvPr>
          <p:cNvSpPr txBox="1"/>
          <p:nvPr userDrawn="1"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Rubik" panose="00000500000000000000" pitchFamily="2" charset="-79"/>
                <a:cs typeface="Rubik" panose="00000500000000000000" pitchFamily="2" charset="-79"/>
              </a:rPr>
              <a:t>Tagline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9CF16-2DB8-2249-8257-22B935A71555}"/>
              </a:ext>
            </a:extLst>
          </p:cNvPr>
          <p:cNvSpPr/>
          <p:nvPr userDrawn="1"/>
        </p:nvSpPr>
        <p:spPr>
          <a:xfrm>
            <a:off x="210868" y="773091"/>
            <a:ext cx="1105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ubik" panose="00000500000000000000" pitchFamily="2" charset="-79"/>
                <a:cs typeface="Rubik" panose="00000500000000000000" pitchFamily="2" charset="-79"/>
              </a:rPr>
              <a:t>Sub tagline here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134873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FBA7-2FD9-8247-9455-A8870C15B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4B3FD-566B-BE46-9BF1-045719060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E4FC5-EF7A-DC44-A706-2CE49CA2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23D0-6848-45C2-805E-7A8138760F3A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2798-C3C4-1B49-A18B-585697CF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71351-FA04-C247-80B3-AE14A20B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3117-F72B-2344-956D-995EE7A3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622A-F45E-4A43-ACC4-7040FB82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C7B68-946E-B14C-BF6A-B4358BD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13AB-52CD-4ABC-A540-AA07E02689E6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567B3-F870-0241-B496-A9E62C36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FE6DC-7696-1E42-A221-FF550829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43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C402-5893-5042-86BE-DE84977A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06909-DA53-F040-A88D-FF31EBA06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42C7A-E02E-DE45-B11E-087BB853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60CC-2DC7-45DC-9FDA-95E6A7462FED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89710-6EA7-DB46-AE3A-D9D341AA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18B0-2356-5A42-BC01-5F1B3F40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41FC-EDC9-DE47-8A36-757ACFDB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BBAA-9648-6540-A263-00FAB7E90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EDB87-C788-4541-850B-4B53424E0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3CC30-B867-5B46-8E76-0FEEEF73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82E9-C448-4F6C-B1BB-778E0D0DFE03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2BEF8-DB0F-D449-8838-4858A165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9241B-2C61-0943-AC1D-1C19D619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68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9AC0-239A-3143-AB1D-C3195D6B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811F7-17C0-5543-B41A-BA46D5DB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D4089-E6AD-1242-977C-C615E2364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53161-C749-6E4D-A4E7-8237FE056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8E16B-4488-0046-9AE8-0B153EC01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F9D99-B843-154B-AD9B-37462929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1274-4D56-4E17-8C68-F5A66DDCE814}" type="datetime1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7D626-7BED-734D-B2F4-1CD7529A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7210E-EF8B-454D-ADA1-FA01C85C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41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BAC4-B49A-6944-9030-6C3D35BD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CCC00-E4F4-494F-908A-5B537E6B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03B-A86C-4F23-979D-516765A4B8C2}" type="datetime1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94FD3-9CE9-E142-9618-3F3FB745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2B838-CA1A-A548-A9DB-20661DE2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7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D93D8-B4E9-E848-857A-86F34AB6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516D-6A98-49E3-8168-86C810EB8B51}" type="datetime1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7145C-45B2-5A4E-90C2-2092C8D1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3827-A87D-E949-BD1D-A0525A5D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6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4033-A62C-3348-9D09-D5F9C4D6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79B4-C59B-1D4F-97EB-61C8680B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2B8AB-6988-A945-BA70-D335143B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7524-147C-449E-B5DC-C2A70A64D1FD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5ED8-7FED-BD4A-9994-10B72877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8C3B-B96A-744B-A974-2E0DC95F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709-5896-CF48-B331-E692C54C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A5A4A-D3AB-7949-ABAA-DB6E15C54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25E4A-9B3F-3A49-9D54-952A920C9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43BC-3F40-3C40-A2A7-9A677CB6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209D-7062-414C-B4E4-DE35ED839071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764FF-0D76-BD4A-A340-5B17B24F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9D4DD-DE46-5348-B5DC-B4998EC4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BFD8-C67D-0044-B627-9FD4DCB2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310D8-A20F-DC40-8D30-8CE4E0682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A7FED-4650-4544-B41D-E717ADC2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5CF7A-2D65-5347-834F-C05F0922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272-8EA6-4652-BD75-89F13ED29F48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EEE70-221B-DC40-965C-6844F42F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C5018-C1F9-0643-9E3A-43A9938E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9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0B60-2DF7-EA4F-B358-0527A125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0DA7-A85F-654C-B42D-178D5566A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B-E8D7-CD41-934F-6F51B8D5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EFC-1256-46F2-8F02-2888ADFF96F2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1338-936F-664E-B2BF-DF1FAE84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F5E92-D95B-1F47-BC90-620FF366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1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FE29D-BCA5-094A-BE15-9319F7375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4C354-9A95-5F42-983B-C9A1FE0F4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6A621-551E-9541-BC5B-2BEBC62C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7ED75-CDF3-48AD-A3FA-684FFC9A1801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4B05-6A40-0B4B-AA0D-56489CED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423E-6188-CB40-BC5E-178C3F3D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7DBB-DFFB-BD4E-AC70-E0DEDD1B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ABE7F-0A7C-5C45-B272-4FCB5F71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A02-434B-5245-869B-60FF95E4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AC54-DAD1-47C6-9AA9-40BF4AEB8DC8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9E228-A3ED-8A42-A538-6ED69354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96F2-F4BA-A044-8ED9-E49B7547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1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E7EC-CA07-B847-B5D4-4EAD0B22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AC4D-D5DC-3841-AC3C-D61066493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CE868-41FA-8F44-A472-BFFADBE95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90DF9-7DD1-0D4B-8F52-CC63C65F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0A6E4-326F-4D2B-81AE-C2AA6DC4CD54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5D4C-CCB7-4040-8C4A-A141E7AA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2A752-9118-0646-9AA7-6C0F9D2E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AC4C-EF48-474F-AA3E-DD6EAABE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C632F-1109-FC41-A177-90614608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BBADA-3FB6-2348-ADF9-28FFF62E4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9A6C2-895C-6F46-BE53-B16263CF5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C6D5F-9CCF-A544-AEFA-E8054634F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C42FF-E69A-6E4E-8BCB-8C35DE1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B62E-55F9-4DF8-A466-DD7AC6301F18}" type="datetime1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80AD9-F506-9740-8489-61291598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70ECC-4FBE-DD40-8B22-E0790B46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D7FB-4BD2-6444-8737-4714D8B9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87E33-82AB-0640-AB41-98E5E389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7FD5-1C29-4111-A568-AA2AE06ECA10}" type="datetime1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820DD-DFB5-754B-8AAE-DF288B66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71626-5294-EC4C-B503-8886302C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6FB77-61E9-D245-BD2A-74720118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B46A-1D26-4797-8D9C-C198C05E0CED}" type="datetime1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CD6A2-40DB-6846-9CDC-31B5624D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91AA-D9B4-F848-8FCF-A3EBF196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3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D4F-C21E-7D49-87EE-29A783E5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8C73-CAAE-CD4D-A070-7B985A9A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6DBDD-4FE3-6C4B-9893-0A7C81E1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CAC6A-1EFC-7E46-B26E-FC607F4F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F1FB-EE8E-42B6-A0FE-485471A22502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16BE-3E6C-024F-BE78-5F21014E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47BEF-91A4-144D-A068-28BEF466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2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2A3E-D983-7742-8207-0D9A76EA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29D79-6A8A-F344-A3AA-DB02CF7C2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B7767-9E8F-374E-A08A-ABABCFB25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889C5-89BF-C64E-8CA4-4472CAF8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BDB2-E28C-4BF5-9B74-9348CD7E4A90}" type="datetime1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2E35E-B1E0-7143-A384-14FF7945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425B5-F036-FF47-A36E-4B88D954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9D26F-ABF0-0841-859A-602BD648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3AFE3-EDE7-2C48-9B7B-3A75BE807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F417-3FAD-AA45-94B3-BC658A998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A2E1-FA5C-42EC-96E1-58B65289B5D1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1FC0-566E-8C47-BC93-432CA2DC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843B-0229-704F-872C-0B79FCA8E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D1B81-344F-F34B-B75E-D99F956C4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3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1BC43-F594-F345-B09C-29EF81B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EC408-1446-3A48-B068-AEB3EF6F5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3C2F-9AA1-2746-AAD8-F5E950F93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BAC9B-1A62-4804-ADE0-EFF0E241B71A}" type="datetime1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DCCB9-A477-7A40-8FC2-55527B9A2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6F4D-6EB9-184B-A185-09CA9514F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F9AEF-8294-EA4E-A8D8-ACEFE6259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ycfuture.org/data/fast-city-slow-commute." TargetMode="External"/><Relationship Id="rId2" Type="http://schemas.openxmlformats.org/officeDocument/2006/relationships/hyperlink" Target="https://www2.ed.gov/about/inits/ed/edfacts/data-files/index.html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iche.com/places-to-live/n/glen-oaks-new-york-city-ny/" TargetMode="External"/><Relationship Id="rId5" Type="http://schemas.openxmlformats.org/officeDocument/2006/relationships/hyperlink" Target="https://www.niche.com/places-to-live/n/pelham-gardens-new-york-city-ny/" TargetMode="External"/><Relationship Id="rId4" Type="http://schemas.openxmlformats.org/officeDocument/2006/relationships/hyperlink" Target="https://www.niche.com/places-to-live/n/financial-district-new-york-city-n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he.com/places-to-live/n/rossville-new-york-city-ny/" TargetMode="External"/><Relationship Id="rId2" Type="http://schemas.openxmlformats.org/officeDocument/2006/relationships/hyperlink" Target="https://www.census.gov/programs-surveys/a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new-york-city/nyc-property-sales." TargetMode="External"/><Relationship Id="rId4" Type="http://schemas.openxmlformats.org/officeDocument/2006/relationships/hyperlink" Target="https://www.niche.com/places-to-live/n/gowanus-new-york-city-n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treet in front of a building&#10;&#10;Description automatically generated">
            <a:extLst>
              <a:ext uri="{FF2B5EF4-FFF2-40B4-BE49-F238E27FC236}">
                <a16:creationId xmlns:a16="http://schemas.microsoft.com/office/drawing/2014/main" id="{9E3DC629-0D55-124D-A739-75522097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9" t="1" b="266"/>
          <a:stretch/>
        </p:blipFill>
        <p:spPr>
          <a:xfrm>
            <a:off x="5207000" y="0"/>
            <a:ext cx="6985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6225D7-8463-B144-A725-5649EDB0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07000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4DCE8B-D14B-48FD-A01A-149AD87E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BC49-C604-0944-9E07-42BD61A974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1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2">
            <a:extLst>
              <a:ext uri="{FF2B5EF4-FFF2-40B4-BE49-F238E27FC236}">
                <a16:creationId xmlns:a16="http://schemas.microsoft.com/office/drawing/2014/main" id="{49E5FB7F-DF39-4BA5-8D39-E4EE1A88DEBA}"/>
              </a:ext>
            </a:extLst>
          </p:cNvPr>
          <p:cNvSpPr txBox="1"/>
          <p:nvPr/>
        </p:nvSpPr>
        <p:spPr>
          <a:xfrm>
            <a:off x="1304926" y="2189038"/>
            <a:ext cx="6350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52" name="TextBox 42">
            <a:extLst>
              <a:ext uri="{FF2B5EF4-FFF2-40B4-BE49-F238E27FC236}">
                <a16:creationId xmlns:a16="http://schemas.microsoft.com/office/drawing/2014/main" id="{706D316F-87DC-4692-94F8-CB40B5968BA6}"/>
              </a:ext>
            </a:extLst>
          </p:cNvPr>
          <p:cNvSpPr txBox="1"/>
          <p:nvPr/>
        </p:nvSpPr>
        <p:spPr>
          <a:xfrm>
            <a:off x="1082951" y="2542684"/>
            <a:ext cx="635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>
              <a:latin typeface="Poppins" panose="00000800000000000000" pitchFamily="50" charset="0"/>
              <a:cs typeface="Poppins" panose="00000800000000000000" pitchFamily="50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07F1C61-42DA-4EEF-96AA-FA570542911E}"/>
              </a:ext>
            </a:extLst>
          </p:cNvPr>
          <p:cNvSpPr txBox="1"/>
          <p:nvPr/>
        </p:nvSpPr>
        <p:spPr>
          <a:xfrm>
            <a:off x="752909" y="2057936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7,690</a:t>
            </a: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population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F365A2A-01F6-4D7D-A122-49B2C984E286}"/>
              </a:ext>
            </a:extLst>
          </p:cNvPr>
          <p:cNvSpPr txBox="1"/>
          <p:nvPr/>
        </p:nvSpPr>
        <p:spPr>
          <a:xfrm>
            <a:off x="743552" y="3626694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$78,280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Income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C7128F-F1D3-4A1C-9455-1A948F767BD7}"/>
              </a:ext>
            </a:extLst>
          </p:cNvPr>
          <p:cNvSpPr txBox="1"/>
          <p:nvPr/>
        </p:nvSpPr>
        <p:spPr>
          <a:xfrm>
            <a:off x="693359" y="5293371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$0.3M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House Price</a:t>
            </a:r>
          </a:p>
        </p:txBody>
      </p:sp>
      <p:grpSp>
        <p:nvGrpSpPr>
          <p:cNvPr id="56" name="Group 46">
            <a:extLst>
              <a:ext uri="{FF2B5EF4-FFF2-40B4-BE49-F238E27FC236}">
                <a16:creationId xmlns:a16="http://schemas.microsoft.com/office/drawing/2014/main" id="{8B034A0F-AE3E-4A7A-8126-9933608D7D0E}"/>
              </a:ext>
            </a:extLst>
          </p:cNvPr>
          <p:cNvGrpSpPr/>
          <p:nvPr/>
        </p:nvGrpSpPr>
        <p:grpSpPr>
          <a:xfrm>
            <a:off x="896236" y="282648"/>
            <a:ext cx="2672119" cy="1826486"/>
            <a:chOff x="0" y="0"/>
            <a:chExt cx="5344237" cy="3652972"/>
          </a:xfrm>
        </p:grpSpPr>
        <p:sp>
          <p:nvSpPr>
            <p:cNvPr id="57" name="TextBox 47">
              <a:extLst>
                <a:ext uri="{FF2B5EF4-FFF2-40B4-BE49-F238E27FC236}">
                  <a16:creationId xmlns:a16="http://schemas.microsoft.com/office/drawing/2014/main" id="{1A4B7DA8-0BE3-4B67-BD0B-057EDA87FF23}"/>
                </a:ext>
              </a:extLst>
            </p:cNvPr>
            <p:cNvSpPr txBox="1"/>
            <p:nvPr/>
          </p:nvSpPr>
          <p:spPr>
            <a:xfrm>
              <a:off x="3628" y="3263892"/>
              <a:ext cx="4733081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</a:pPr>
              <a:endParaRPr sz="1200"/>
            </a:p>
          </p:txBody>
        </p:sp>
        <p:pic>
          <p:nvPicPr>
            <p:cNvPr id="58" name="Picture 48">
              <a:extLst>
                <a:ext uri="{FF2B5EF4-FFF2-40B4-BE49-F238E27FC236}">
                  <a16:creationId xmlns:a16="http://schemas.microsoft.com/office/drawing/2014/main" id="{5F6B756D-FCD7-4B1D-AFC1-271D93C0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0"/>
              <a:ext cx="5344237" cy="84166"/>
            </a:xfrm>
            <a:prstGeom prst="rect">
              <a:avLst/>
            </a:prstGeom>
          </p:spPr>
        </p:pic>
        <p:pic>
          <p:nvPicPr>
            <p:cNvPr id="59" name="Picture 49">
              <a:extLst>
                <a:ext uri="{FF2B5EF4-FFF2-40B4-BE49-F238E27FC236}">
                  <a16:creationId xmlns:a16="http://schemas.microsoft.com/office/drawing/2014/main" id="{A93A124B-B532-497B-9761-F257B7002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2760906"/>
              <a:ext cx="5344237" cy="84166"/>
            </a:xfrm>
            <a:prstGeom prst="rect">
              <a:avLst/>
            </a:prstGeom>
          </p:spPr>
        </p:pic>
      </p:grpSp>
      <p:sp>
        <p:nvSpPr>
          <p:cNvPr id="60" name="TextBox 50">
            <a:extLst>
              <a:ext uri="{FF2B5EF4-FFF2-40B4-BE49-F238E27FC236}">
                <a16:creationId xmlns:a16="http://schemas.microsoft.com/office/drawing/2014/main" id="{1E65B5A8-8D04-42FC-9529-AF03EF1D3697}"/>
              </a:ext>
            </a:extLst>
          </p:cNvPr>
          <p:cNvSpPr txBox="1"/>
          <p:nvPr/>
        </p:nvSpPr>
        <p:spPr>
          <a:xfrm>
            <a:off x="685800" y="607121"/>
            <a:ext cx="306345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Glen Oaks,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Queens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78636DA-4FB5-4DD2-89B6-522C81B5BC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49302">
            <a:off x="4759104" y="519793"/>
            <a:ext cx="7541420" cy="5903304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7BF2BC1A-7584-40FF-9851-2EBAF496D8AC}"/>
              </a:ext>
            </a:extLst>
          </p:cNvPr>
          <p:cNvGrpSpPr/>
          <p:nvPr/>
        </p:nvGrpSpPr>
        <p:grpSpPr>
          <a:xfrm>
            <a:off x="5441031" y="3188813"/>
            <a:ext cx="1907304" cy="983098"/>
            <a:chOff x="5359530" y="3190097"/>
            <a:chExt cx="1907304" cy="983098"/>
          </a:xfrm>
        </p:grpSpPr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D53A470B-CD4C-43C1-8CA8-CA9F6BBA3321}"/>
                </a:ext>
              </a:extLst>
            </p:cNvPr>
            <p:cNvGrpSpPr/>
            <p:nvPr/>
          </p:nvGrpSpPr>
          <p:grpSpPr>
            <a:xfrm>
              <a:off x="6477466" y="3752505"/>
              <a:ext cx="686427" cy="101834"/>
              <a:chOff x="0" y="0"/>
              <a:chExt cx="3586898" cy="53213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9A4F8089-693F-42A6-903E-C87E2EED9F3C}"/>
                  </a:ext>
                </a:extLst>
              </p:cNvPr>
              <p:cNvSpPr/>
              <p:nvPr/>
            </p:nvSpPr>
            <p:spPr>
              <a:xfrm>
                <a:off x="0" y="0"/>
                <a:ext cx="3585628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585628" h="533400">
                    <a:moveTo>
                      <a:pt x="3508158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508158" y="335280"/>
                    </a:lnTo>
                    <a:cubicBezTo>
                      <a:pt x="3551338" y="335280"/>
                      <a:pt x="3585628" y="304800"/>
                      <a:pt x="3585628" y="266700"/>
                    </a:cubicBezTo>
                    <a:cubicBezTo>
                      <a:pt x="3585628" y="228600"/>
                      <a:pt x="3551338" y="198120"/>
                      <a:pt x="3508158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pic>
          <p:nvPicPr>
            <p:cNvPr id="64" name="Picture 18">
              <a:extLst>
                <a:ext uri="{FF2B5EF4-FFF2-40B4-BE49-F238E27FC236}">
                  <a16:creationId xmlns:a16="http://schemas.microsoft.com/office/drawing/2014/main" id="{9D7B3D8C-CFAD-4044-9342-A513855A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964209" y="3190097"/>
              <a:ext cx="302625" cy="433094"/>
            </a:xfrm>
            <a:prstGeom prst="rect">
              <a:avLst/>
            </a:prstGeom>
          </p:spPr>
        </p:pic>
        <p:sp>
          <p:nvSpPr>
            <p:cNvPr id="65" name="TextBox 20">
              <a:extLst>
                <a:ext uri="{FF2B5EF4-FFF2-40B4-BE49-F238E27FC236}">
                  <a16:creationId xmlns:a16="http://schemas.microsoft.com/office/drawing/2014/main" id="{9A297F76-C5F6-4054-A163-290D8F496737}"/>
                </a:ext>
              </a:extLst>
            </p:cNvPr>
            <p:cNvSpPr txBox="1"/>
            <p:nvPr/>
          </p:nvSpPr>
          <p:spPr>
            <a:xfrm>
              <a:off x="5359530" y="3742308"/>
              <a:ext cx="1144103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77" dirty="0">
                  <a:latin typeface="Poppins" panose="00000800000000000000" pitchFamily="50" charset="0"/>
                  <a:cs typeface="Poppins" panose="00000800000000000000" pitchFamily="50" charset="0"/>
                </a:rPr>
                <a:t>5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Grocery </a:t>
              </a:r>
            </a:p>
            <a:p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Stores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45E3E41-BA02-4C95-A933-0FC9C3BEED55}"/>
              </a:ext>
            </a:extLst>
          </p:cNvPr>
          <p:cNvGrpSpPr/>
          <p:nvPr/>
        </p:nvGrpSpPr>
        <p:grpSpPr>
          <a:xfrm>
            <a:off x="9430228" y="3266200"/>
            <a:ext cx="2309461" cy="735084"/>
            <a:chOff x="9513022" y="2690392"/>
            <a:chExt cx="2309461" cy="735084"/>
          </a:xfrm>
        </p:grpSpPr>
        <p:grpSp>
          <p:nvGrpSpPr>
            <p:cNvPr id="68" name="Group 12">
              <a:extLst>
                <a:ext uri="{FF2B5EF4-FFF2-40B4-BE49-F238E27FC236}">
                  <a16:creationId xmlns:a16="http://schemas.microsoft.com/office/drawing/2014/main" id="{CE797BA5-DC7A-4F18-8897-33236DF512DF}"/>
                </a:ext>
              </a:extLst>
            </p:cNvPr>
            <p:cNvGrpSpPr/>
            <p:nvPr/>
          </p:nvGrpSpPr>
          <p:grpSpPr>
            <a:xfrm rot="-10800000">
              <a:off x="9660597" y="3235880"/>
              <a:ext cx="811972" cy="101834"/>
              <a:chOff x="0" y="0"/>
              <a:chExt cx="4242933" cy="532130"/>
            </a:xfrm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89A5DEFB-B24D-47A8-8D6A-266F447923BD}"/>
                  </a:ext>
                </a:extLst>
              </p:cNvPr>
              <p:cNvSpPr/>
              <p:nvPr/>
            </p:nvSpPr>
            <p:spPr>
              <a:xfrm>
                <a:off x="0" y="0"/>
                <a:ext cx="4241663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241663" h="533400">
                    <a:moveTo>
                      <a:pt x="4164193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4164193" y="335280"/>
                    </a:lnTo>
                    <a:cubicBezTo>
                      <a:pt x="4207373" y="335280"/>
                      <a:pt x="4241663" y="304800"/>
                      <a:pt x="4241663" y="266700"/>
                    </a:cubicBezTo>
                    <a:cubicBezTo>
                      <a:pt x="4241663" y="228600"/>
                      <a:pt x="4207373" y="198120"/>
                      <a:pt x="4164193" y="198120"/>
                    </a:cubicBezTo>
                    <a:close/>
                  </a:path>
                </a:pathLst>
              </a:custGeom>
              <a:solidFill>
                <a:srgbClr val="F15A29"/>
              </a:solidFill>
            </p:spPr>
          </p:sp>
        </p:grpSp>
        <p:pic>
          <p:nvPicPr>
            <p:cNvPr id="69" name="Picture 17">
              <a:extLst>
                <a:ext uri="{FF2B5EF4-FFF2-40B4-BE49-F238E27FC236}">
                  <a16:creationId xmlns:a16="http://schemas.microsoft.com/office/drawing/2014/main" id="{29EE1C45-0D78-4F76-A405-A1B030F1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513022" y="2690392"/>
              <a:ext cx="497495" cy="497495"/>
            </a:xfrm>
            <a:prstGeom prst="rect">
              <a:avLst/>
            </a:prstGeom>
          </p:spPr>
        </p:pic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4AA810C3-05BE-4369-9BB8-57ED095F98B0}"/>
                </a:ext>
              </a:extLst>
            </p:cNvPr>
            <p:cNvSpPr txBox="1"/>
            <p:nvPr/>
          </p:nvSpPr>
          <p:spPr>
            <a:xfrm>
              <a:off x="10547582" y="3256199"/>
              <a:ext cx="1274901" cy="169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7"/>
                </a:lnSpc>
              </a:pP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3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Park</a:t>
              </a:r>
              <a:r>
                <a:rPr lang="en-US" altLang="zh-CN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</a:t>
              </a:r>
              <a:endParaRPr lang="en-US" sz="1400" spc="77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13C3999-0C36-4E3B-8436-FED4F4B23791}"/>
              </a:ext>
            </a:extLst>
          </p:cNvPr>
          <p:cNvGrpSpPr/>
          <p:nvPr/>
        </p:nvGrpSpPr>
        <p:grpSpPr>
          <a:xfrm>
            <a:off x="4306600" y="1542744"/>
            <a:ext cx="3989946" cy="1564035"/>
            <a:chOff x="3916844" y="1473689"/>
            <a:chExt cx="3989946" cy="1564035"/>
          </a:xfrm>
        </p:grpSpPr>
        <p:grpSp>
          <p:nvGrpSpPr>
            <p:cNvPr id="73" name="Group 8">
              <a:extLst>
                <a:ext uri="{FF2B5EF4-FFF2-40B4-BE49-F238E27FC236}">
                  <a16:creationId xmlns:a16="http://schemas.microsoft.com/office/drawing/2014/main" id="{45E8171F-94B3-4304-965F-13C424135604}"/>
                </a:ext>
              </a:extLst>
            </p:cNvPr>
            <p:cNvGrpSpPr/>
            <p:nvPr/>
          </p:nvGrpSpPr>
          <p:grpSpPr>
            <a:xfrm rot="5400000">
              <a:off x="6856806" y="2418472"/>
              <a:ext cx="632621" cy="101834"/>
              <a:chOff x="0" y="0"/>
              <a:chExt cx="3305741" cy="532130"/>
            </a:xfrm>
          </p:grpSpPr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74DF8C57-2B8F-43D6-8CF5-FEE5FDD8D3BD}"/>
                  </a:ext>
                </a:extLst>
              </p:cNvPr>
              <p:cNvSpPr/>
              <p:nvPr/>
            </p:nvSpPr>
            <p:spPr>
              <a:xfrm>
                <a:off x="0" y="0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sp>
          <p:nvSpPr>
            <p:cNvPr id="74" name="TextBox 21">
              <a:extLst>
                <a:ext uri="{FF2B5EF4-FFF2-40B4-BE49-F238E27FC236}">
                  <a16:creationId xmlns:a16="http://schemas.microsoft.com/office/drawing/2014/main" id="{4749FE77-C13E-4D2D-BEFE-A10F22D255D6}"/>
                </a:ext>
              </a:extLst>
            </p:cNvPr>
            <p:cNvSpPr txBox="1"/>
            <p:nvPr/>
          </p:nvSpPr>
          <p:spPr>
            <a:xfrm>
              <a:off x="3916844" y="1473689"/>
              <a:ext cx="333797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130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violent crime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650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property crime 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Per 100k People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8C6B99B3-5F4D-49BF-927D-EC12D7BE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9736" y="2435173"/>
              <a:ext cx="747054" cy="602551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4977480-77FF-4BDF-9C4C-3BB89DA30127}"/>
              </a:ext>
            </a:extLst>
          </p:cNvPr>
          <p:cNvGrpSpPr/>
          <p:nvPr/>
        </p:nvGrpSpPr>
        <p:grpSpPr>
          <a:xfrm>
            <a:off x="4003131" y="4686225"/>
            <a:ext cx="3300436" cy="1649891"/>
            <a:chOff x="4216883" y="4354344"/>
            <a:chExt cx="3300436" cy="1649891"/>
          </a:xfrm>
        </p:grpSpPr>
        <p:grpSp>
          <p:nvGrpSpPr>
            <p:cNvPr id="78" name="Group 10">
              <a:extLst>
                <a:ext uri="{FF2B5EF4-FFF2-40B4-BE49-F238E27FC236}">
                  <a16:creationId xmlns:a16="http://schemas.microsoft.com/office/drawing/2014/main" id="{E9D26A80-6D1B-4E72-B31C-7B47A1B79131}"/>
                </a:ext>
              </a:extLst>
            </p:cNvPr>
            <p:cNvGrpSpPr/>
            <p:nvPr/>
          </p:nvGrpSpPr>
          <p:grpSpPr>
            <a:xfrm rot="-5400000">
              <a:off x="6606275" y="4928093"/>
              <a:ext cx="638599" cy="101834"/>
              <a:chOff x="0" y="0"/>
              <a:chExt cx="3336981" cy="532130"/>
            </a:xfrm>
          </p:grpSpPr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2FDB3C29-4511-4E08-9D0D-D8CF6AEA280D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43FF7BEA-7B86-4C1D-96B6-C8F69D65DFB6}"/>
                </a:ext>
              </a:extLst>
            </p:cNvPr>
            <p:cNvSpPr txBox="1"/>
            <p:nvPr/>
          </p:nvSpPr>
          <p:spPr>
            <a:xfrm>
              <a:off x="4216883" y="5357904"/>
              <a:ext cx="2582003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41%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are college graduates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14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Schools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82%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of graduation rate</a:t>
              </a:r>
              <a:endParaRPr lang="en-US" sz="1400" dirty="0">
                <a:latin typeface="Poppins "/>
                <a:cs typeface="Poppins Light" panose="00000400000000000000" pitchFamily="50" charset="0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D496F8F6-4DBD-4B6A-9AC5-D3E27C56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3418" y="4354344"/>
              <a:ext cx="583901" cy="505350"/>
            </a:xfrm>
            <a:prstGeom prst="rect">
              <a:avLst/>
            </a:prstGeom>
          </p:spPr>
        </p:pic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3D29BBB-B519-4E77-969F-891B171D363D}"/>
              </a:ext>
            </a:extLst>
          </p:cNvPr>
          <p:cNvGrpSpPr/>
          <p:nvPr/>
        </p:nvGrpSpPr>
        <p:grpSpPr>
          <a:xfrm>
            <a:off x="7865623" y="4904119"/>
            <a:ext cx="2415998" cy="1553362"/>
            <a:chOff x="8661095" y="4198356"/>
            <a:chExt cx="2415998" cy="1553362"/>
          </a:xfrm>
        </p:grpSpPr>
        <p:pic>
          <p:nvPicPr>
            <p:cNvPr id="83" name="Picture 3">
              <a:extLst>
                <a:ext uri="{FF2B5EF4-FFF2-40B4-BE49-F238E27FC236}">
                  <a16:creationId xmlns:a16="http://schemas.microsoft.com/office/drawing/2014/main" id="{5B9196CC-C7DB-4EED-AB69-90B45FFB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844346" y="4198356"/>
              <a:ext cx="345152" cy="282396"/>
            </a:xfrm>
            <a:prstGeom prst="rect">
              <a:avLst/>
            </a:prstGeom>
          </p:spPr>
        </p:pic>
        <p:grpSp>
          <p:nvGrpSpPr>
            <p:cNvPr id="84" name="Group 22">
              <a:extLst>
                <a:ext uri="{FF2B5EF4-FFF2-40B4-BE49-F238E27FC236}">
                  <a16:creationId xmlns:a16="http://schemas.microsoft.com/office/drawing/2014/main" id="{0C3955C6-06F6-43FA-BDFC-F1044AB2475F}"/>
                </a:ext>
              </a:extLst>
            </p:cNvPr>
            <p:cNvGrpSpPr/>
            <p:nvPr/>
          </p:nvGrpSpPr>
          <p:grpSpPr>
            <a:xfrm>
              <a:off x="8797693" y="5167235"/>
              <a:ext cx="2279400" cy="584483"/>
              <a:chOff x="7762" y="19050"/>
              <a:chExt cx="4558798" cy="1168966"/>
            </a:xfrm>
          </p:grpSpPr>
          <p:sp>
            <p:nvSpPr>
              <p:cNvPr id="87" name="TextBox 23">
                <a:extLst>
                  <a:ext uri="{FF2B5EF4-FFF2-40B4-BE49-F238E27FC236}">
                    <a16:creationId xmlns:a16="http://schemas.microsoft.com/office/drawing/2014/main" id="{08BD818F-18F9-4289-82D2-B61AACFFABA3}"/>
                  </a:ext>
                </a:extLst>
              </p:cNvPr>
              <p:cNvSpPr txBox="1"/>
              <p:nvPr/>
            </p:nvSpPr>
            <p:spPr>
              <a:xfrm>
                <a:off x="7762" y="19050"/>
                <a:ext cx="4216982" cy="3385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Transportation</a:t>
                </a:r>
              </a:p>
            </p:txBody>
          </p:sp>
          <p:sp>
            <p:nvSpPr>
              <p:cNvPr id="88" name="TextBox 24">
                <a:extLst>
                  <a:ext uri="{FF2B5EF4-FFF2-40B4-BE49-F238E27FC236}">
                    <a16:creationId xmlns:a16="http://schemas.microsoft.com/office/drawing/2014/main" id="{C00AF941-CCE0-4EF3-9897-0B1C86EFA55D}"/>
                  </a:ext>
                </a:extLst>
              </p:cNvPr>
              <p:cNvSpPr txBox="1"/>
              <p:nvPr/>
            </p:nvSpPr>
            <p:spPr>
              <a:xfrm>
                <a:off x="29656" y="326242"/>
                <a:ext cx="4536904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42.6 Minutes 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Average Commute Time</a:t>
                </a:r>
              </a:p>
            </p:txBody>
          </p:sp>
        </p:grpSp>
        <p:grpSp>
          <p:nvGrpSpPr>
            <p:cNvPr id="85" name="Group 10">
              <a:extLst>
                <a:ext uri="{FF2B5EF4-FFF2-40B4-BE49-F238E27FC236}">
                  <a16:creationId xmlns:a16="http://schemas.microsoft.com/office/drawing/2014/main" id="{D82B9B8C-E3C0-4C4E-BDB2-612CDF73625F}"/>
                </a:ext>
              </a:extLst>
            </p:cNvPr>
            <p:cNvGrpSpPr/>
            <p:nvPr/>
          </p:nvGrpSpPr>
          <p:grpSpPr>
            <a:xfrm rot="-5400000">
              <a:off x="8392712" y="4696339"/>
              <a:ext cx="638599" cy="101834"/>
              <a:chOff x="0" y="0"/>
              <a:chExt cx="3336981" cy="532130"/>
            </a:xfrm>
          </p:grpSpPr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8A549D06-0679-4908-B3C4-3D6C1D86A1C6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585DF45-2A1D-41C8-8D6F-D0E6AFEC713A}"/>
              </a:ext>
            </a:extLst>
          </p:cNvPr>
          <p:cNvGrpSpPr/>
          <p:nvPr/>
        </p:nvGrpSpPr>
        <p:grpSpPr>
          <a:xfrm>
            <a:off x="8679141" y="1747711"/>
            <a:ext cx="1785647" cy="1184168"/>
            <a:chOff x="8868876" y="1556968"/>
            <a:chExt cx="1785647" cy="1184168"/>
          </a:xfrm>
        </p:grpSpPr>
        <p:grpSp>
          <p:nvGrpSpPr>
            <p:cNvPr id="90" name="Group 38">
              <a:extLst>
                <a:ext uri="{FF2B5EF4-FFF2-40B4-BE49-F238E27FC236}">
                  <a16:creationId xmlns:a16="http://schemas.microsoft.com/office/drawing/2014/main" id="{D2AB091F-22DE-480D-8CE9-8EBFDB480F82}"/>
                </a:ext>
              </a:extLst>
            </p:cNvPr>
            <p:cNvGrpSpPr/>
            <p:nvPr/>
          </p:nvGrpSpPr>
          <p:grpSpPr>
            <a:xfrm>
              <a:off x="8868876" y="1556968"/>
              <a:ext cx="1785647" cy="243734"/>
              <a:chOff x="-163336" y="204845"/>
              <a:chExt cx="3571293" cy="487467"/>
            </a:xfrm>
          </p:grpSpPr>
          <p:sp>
            <p:nvSpPr>
              <p:cNvPr id="94" name="TextBox 39">
                <a:extLst>
                  <a:ext uri="{FF2B5EF4-FFF2-40B4-BE49-F238E27FC236}">
                    <a16:creationId xmlns:a16="http://schemas.microsoft.com/office/drawing/2014/main" id="{E8B3B351-5CA7-433C-9C4B-976185B578D0}"/>
                  </a:ext>
                </a:extLst>
              </p:cNvPr>
              <p:cNvSpPr txBox="1"/>
              <p:nvPr/>
            </p:nvSpPr>
            <p:spPr>
              <a:xfrm>
                <a:off x="-163336" y="204845"/>
                <a:ext cx="3571293" cy="338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" panose="00000800000000000000" pitchFamily="50" charset="0"/>
                    <a:cs typeface="Poppins" panose="00000800000000000000" pitchFamily="50" charset="0"/>
                  </a:rPr>
                  <a:t>6 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Coffee Shops</a:t>
                </a:r>
              </a:p>
            </p:txBody>
          </p:sp>
          <p:sp>
            <p:nvSpPr>
              <p:cNvPr id="95" name="TextBox 40">
                <a:extLst>
                  <a:ext uri="{FF2B5EF4-FFF2-40B4-BE49-F238E27FC236}">
                    <a16:creationId xmlns:a16="http://schemas.microsoft.com/office/drawing/2014/main" id="{9E4A087D-A6B9-4B9E-9584-6FB26AC76148}"/>
                  </a:ext>
                </a:extLst>
              </p:cNvPr>
              <p:cNvSpPr txBox="1"/>
              <p:nvPr/>
            </p:nvSpPr>
            <p:spPr>
              <a:xfrm>
                <a:off x="0" y="353759"/>
                <a:ext cx="2725377" cy="338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05"/>
                  </a:lnSpc>
                </a:pPr>
                <a:endParaRPr sz="140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91" name="Group 8">
              <a:extLst>
                <a:ext uri="{FF2B5EF4-FFF2-40B4-BE49-F238E27FC236}">
                  <a16:creationId xmlns:a16="http://schemas.microsoft.com/office/drawing/2014/main" id="{4ECA8892-FD46-412D-B7C8-82DCD258B688}"/>
                </a:ext>
              </a:extLst>
            </p:cNvPr>
            <p:cNvGrpSpPr/>
            <p:nvPr/>
          </p:nvGrpSpPr>
          <p:grpSpPr>
            <a:xfrm rot="5400000">
              <a:off x="8623335" y="2021415"/>
              <a:ext cx="632378" cy="102077"/>
              <a:chOff x="524595" y="324287"/>
              <a:chExt cx="3304471" cy="533400"/>
            </a:xfrm>
          </p:grpSpPr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AA28C3CF-FC96-4ABB-B850-4B61300B6737}"/>
                  </a:ext>
                </a:extLst>
              </p:cNvPr>
              <p:cNvSpPr/>
              <p:nvPr/>
            </p:nvSpPr>
            <p:spPr>
              <a:xfrm>
                <a:off x="524595" y="324287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pic>
          <p:nvPicPr>
            <p:cNvPr id="92" name="图形 91" descr="咖啡">
              <a:extLst>
                <a:ext uri="{FF2B5EF4-FFF2-40B4-BE49-F238E27FC236}">
                  <a16:creationId xmlns:a16="http://schemas.microsoft.com/office/drawing/2014/main" id="{77D1D41F-DA78-4C95-9D4F-1250F465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39524" y="2243640"/>
              <a:ext cx="497496" cy="497496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858BCC3-4869-46E6-A3C0-545DAE2D83B1}"/>
              </a:ext>
            </a:extLst>
          </p:cNvPr>
          <p:cNvGrpSpPr/>
          <p:nvPr/>
        </p:nvGrpSpPr>
        <p:grpSpPr>
          <a:xfrm>
            <a:off x="8703395" y="4099489"/>
            <a:ext cx="3751729" cy="686267"/>
            <a:chOff x="9762633" y="3917156"/>
            <a:chExt cx="3751729" cy="6862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A6CCEE4C-E164-412C-8757-23F4C056D51E}"/>
                </a:ext>
              </a:extLst>
            </p:cNvPr>
            <p:cNvGrpSpPr/>
            <p:nvPr/>
          </p:nvGrpSpPr>
          <p:grpSpPr>
            <a:xfrm>
              <a:off x="9762633" y="3917156"/>
              <a:ext cx="3751729" cy="686267"/>
              <a:chOff x="15072617" y="6071045"/>
              <a:chExt cx="3751729" cy="686267"/>
            </a:xfrm>
          </p:grpSpPr>
          <p:pic>
            <p:nvPicPr>
              <p:cNvPr id="99" name="Picture 16">
                <a:extLst>
                  <a:ext uri="{FF2B5EF4-FFF2-40B4-BE49-F238E27FC236}">
                    <a16:creationId xmlns:a16="http://schemas.microsoft.com/office/drawing/2014/main" id="{19A80631-2E1A-4D81-BB10-B92DE43E7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5072617" y="6071045"/>
                <a:ext cx="395374" cy="395374"/>
              </a:xfrm>
              <a:prstGeom prst="rect">
                <a:avLst/>
              </a:prstGeom>
            </p:spPr>
          </p:pic>
          <p:sp>
            <p:nvSpPr>
              <p:cNvPr id="100" name="TextBox 32">
                <a:extLst>
                  <a:ext uri="{FF2B5EF4-FFF2-40B4-BE49-F238E27FC236}">
                    <a16:creationId xmlns:a16="http://schemas.microsoft.com/office/drawing/2014/main" id="{2120C419-F9F0-43F9-97A6-0ACB97C64BBE}"/>
                  </a:ext>
                </a:extLst>
              </p:cNvPr>
              <p:cNvSpPr txBox="1"/>
              <p:nvPr/>
            </p:nvSpPr>
            <p:spPr>
              <a:xfrm>
                <a:off x="16075463" y="6526480"/>
                <a:ext cx="2748883" cy="2308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3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Hospitals nearby</a:t>
                </a:r>
              </a:p>
            </p:txBody>
          </p:sp>
        </p:grp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5AD2D697-A93D-4D4D-8DF7-80AA491DC00F}"/>
                </a:ext>
              </a:extLst>
            </p:cNvPr>
            <p:cNvSpPr/>
            <p:nvPr/>
          </p:nvSpPr>
          <p:spPr>
            <a:xfrm rot="10800000">
              <a:off x="9851779" y="4395400"/>
              <a:ext cx="811729" cy="102077"/>
            </a:xfrm>
            <a:custGeom>
              <a:avLst/>
              <a:gdLst/>
              <a:ahLst/>
              <a:cxnLst/>
              <a:rect l="l" t="t" r="r" b="b"/>
              <a:pathLst>
                <a:path w="4241663" h="533400">
                  <a:moveTo>
                    <a:pt x="4164193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164193" y="335280"/>
                  </a:lnTo>
                  <a:cubicBezTo>
                    <a:pt x="4207373" y="335280"/>
                    <a:pt x="4241663" y="304800"/>
                    <a:pt x="4241663" y="266700"/>
                  </a:cubicBezTo>
                  <a:cubicBezTo>
                    <a:pt x="4241663" y="228600"/>
                    <a:pt x="4207373" y="198120"/>
                    <a:pt x="4164193" y="19812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</p:grpSp>
      <p:sp>
        <p:nvSpPr>
          <p:cNvPr id="101" name="灯片编号占位符 100">
            <a:extLst>
              <a:ext uri="{FF2B5EF4-FFF2-40B4-BE49-F238E27FC236}">
                <a16:creationId xmlns:a16="http://schemas.microsoft.com/office/drawing/2014/main" id="{1947218D-2F80-4888-83F3-09565867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10</a:t>
            </a:fld>
            <a:endParaRPr lang="en-US"/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61B84B02-BC47-4084-9F81-632395D65CDD}"/>
              </a:ext>
            </a:extLst>
          </p:cNvPr>
          <p:cNvSpPr txBox="1"/>
          <p:nvPr/>
        </p:nvSpPr>
        <p:spPr>
          <a:xfrm>
            <a:off x="5708737" y="1374193"/>
            <a:ext cx="2108492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Low Crime Rate</a:t>
            </a:r>
          </a:p>
        </p:txBody>
      </p:sp>
      <p:sp>
        <p:nvSpPr>
          <p:cNvPr id="103" name="TextBox 23">
            <a:extLst>
              <a:ext uri="{FF2B5EF4-FFF2-40B4-BE49-F238E27FC236}">
                <a16:creationId xmlns:a16="http://schemas.microsoft.com/office/drawing/2014/main" id="{265352D5-99E5-4B24-B4BB-2C74FFF1B2A0}"/>
              </a:ext>
            </a:extLst>
          </p:cNvPr>
          <p:cNvSpPr txBox="1"/>
          <p:nvPr/>
        </p:nvSpPr>
        <p:spPr>
          <a:xfrm>
            <a:off x="3950616" y="5531500"/>
            <a:ext cx="3294535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High Education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2">
            <a:extLst>
              <a:ext uri="{FF2B5EF4-FFF2-40B4-BE49-F238E27FC236}">
                <a16:creationId xmlns:a16="http://schemas.microsoft.com/office/drawing/2014/main" id="{0BBF6502-4B84-47E3-A9AE-46129C66F59D}"/>
              </a:ext>
            </a:extLst>
          </p:cNvPr>
          <p:cNvSpPr txBox="1"/>
          <p:nvPr/>
        </p:nvSpPr>
        <p:spPr>
          <a:xfrm>
            <a:off x="1304926" y="2189038"/>
            <a:ext cx="6350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52" name="TextBox 42">
            <a:extLst>
              <a:ext uri="{FF2B5EF4-FFF2-40B4-BE49-F238E27FC236}">
                <a16:creationId xmlns:a16="http://schemas.microsoft.com/office/drawing/2014/main" id="{9A65BA2B-3C11-46E7-8182-58B35F9D0A9C}"/>
              </a:ext>
            </a:extLst>
          </p:cNvPr>
          <p:cNvSpPr txBox="1"/>
          <p:nvPr/>
        </p:nvSpPr>
        <p:spPr>
          <a:xfrm>
            <a:off x="1082951" y="2542684"/>
            <a:ext cx="635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>
              <a:latin typeface="Poppins" panose="00000800000000000000" pitchFamily="50" charset="0"/>
              <a:cs typeface="Poppins" panose="00000800000000000000" pitchFamily="50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48B16B7-7E8F-42EB-A788-F54EE41A8FAE}"/>
              </a:ext>
            </a:extLst>
          </p:cNvPr>
          <p:cNvSpPr txBox="1"/>
          <p:nvPr/>
        </p:nvSpPr>
        <p:spPr>
          <a:xfrm>
            <a:off x="752909" y="2057936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21,102</a:t>
            </a: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population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8F506FD-3EA9-4115-A785-5320BE8F8CD7}"/>
              </a:ext>
            </a:extLst>
          </p:cNvPr>
          <p:cNvSpPr txBox="1"/>
          <p:nvPr/>
        </p:nvSpPr>
        <p:spPr>
          <a:xfrm>
            <a:off x="743552" y="3626694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$86,333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Income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84BDD9A-9A66-46F6-878E-44C2F0989C6C}"/>
              </a:ext>
            </a:extLst>
          </p:cNvPr>
          <p:cNvSpPr txBox="1"/>
          <p:nvPr/>
        </p:nvSpPr>
        <p:spPr>
          <a:xfrm>
            <a:off x="693359" y="5293371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$0.5M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House Price</a:t>
            </a:r>
          </a:p>
        </p:txBody>
      </p:sp>
      <p:grpSp>
        <p:nvGrpSpPr>
          <p:cNvPr id="56" name="Group 46">
            <a:extLst>
              <a:ext uri="{FF2B5EF4-FFF2-40B4-BE49-F238E27FC236}">
                <a16:creationId xmlns:a16="http://schemas.microsoft.com/office/drawing/2014/main" id="{A979E041-A606-4184-85BC-3F3F93525612}"/>
              </a:ext>
            </a:extLst>
          </p:cNvPr>
          <p:cNvGrpSpPr/>
          <p:nvPr/>
        </p:nvGrpSpPr>
        <p:grpSpPr>
          <a:xfrm>
            <a:off x="896236" y="282648"/>
            <a:ext cx="2672119" cy="1826486"/>
            <a:chOff x="0" y="0"/>
            <a:chExt cx="5344237" cy="3652972"/>
          </a:xfrm>
        </p:grpSpPr>
        <p:sp>
          <p:nvSpPr>
            <p:cNvPr id="57" name="TextBox 47">
              <a:extLst>
                <a:ext uri="{FF2B5EF4-FFF2-40B4-BE49-F238E27FC236}">
                  <a16:creationId xmlns:a16="http://schemas.microsoft.com/office/drawing/2014/main" id="{D1FB74B0-A233-42D7-B734-F65C2F395025}"/>
                </a:ext>
              </a:extLst>
            </p:cNvPr>
            <p:cNvSpPr txBox="1"/>
            <p:nvPr/>
          </p:nvSpPr>
          <p:spPr>
            <a:xfrm>
              <a:off x="3628" y="3263892"/>
              <a:ext cx="4733081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</a:pPr>
              <a:endParaRPr sz="1200"/>
            </a:p>
          </p:txBody>
        </p:sp>
        <p:pic>
          <p:nvPicPr>
            <p:cNvPr id="58" name="Picture 48">
              <a:extLst>
                <a:ext uri="{FF2B5EF4-FFF2-40B4-BE49-F238E27FC236}">
                  <a16:creationId xmlns:a16="http://schemas.microsoft.com/office/drawing/2014/main" id="{8B8E9A19-488D-457A-B26B-A10095D0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0"/>
              <a:ext cx="5344237" cy="84166"/>
            </a:xfrm>
            <a:prstGeom prst="rect">
              <a:avLst/>
            </a:prstGeom>
          </p:spPr>
        </p:pic>
        <p:pic>
          <p:nvPicPr>
            <p:cNvPr id="59" name="Picture 49">
              <a:extLst>
                <a:ext uri="{FF2B5EF4-FFF2-40B4-BE49-F238E27FC236}">
                  <a16:creationId xmlns:a16="http://schemas.microsoft.com/office/drawing/2014/main" id="{5CE7BCFE-7A75-411C-8F8F-29289B01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2760906"/>
              <a:ext cx="5344237" cy="84166"/>
            </a:xfrm>
            <a:prstGeom prst="rect">
              <a:avLst/>
            </a:prstGeom>
          </p:spPr>
        </p:pic>
      </p:grpSp>
      <p:sp>
        <p:nvSpPr>
          <p:cNvPr id="60" name="TextBox 50">
            <a:extLst>
              <a:ext uri="{FF2B5EF4-FFF2-40B4-BE49-F238E27FC236}">
                <a16:creationId xmlns:a16="http://schemas.microsoft.com/office/drawing/2014/main" id="{57BFAC8D-8CD1-4BE3-B895-8FF08A4FE013}"/>
              </a:ext>
            </a:extLst>
          </p:cNvPr>
          <p:cNvSpPr txBox="1"/>
          <p:nvPr/>
        </p:nvSpPr>
        <p:spPr>
          <a:xfrm>
            <a:off x="685800" y="607121"/>
            <a:ext cx="306345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Rossville,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Staten Island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4A036C36-2676-4329-B60F-D237EE54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284938">
            <a:off x="5349304" y="1911982"/>
            <a:ext cx="6141989" cy="4195197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710364-CEDE-49D0-8398-C13CC3C1E1C5}"/>
              </a:ext>
            </a:extLst>
          </p:cNvPr>
          <p:cNvGrpSpPr/>
          <p:nvPr/>
        </p:nvGrpSpPr>
        <p:grpSpPr>
          <a:xfrm>
            <a:off x="5359530" y="3190097"/>
            <a:ext cx="1907304" cy="983098"/>
            <a:chOff x="5359530" y="3190097"/>
            <a:chExt cx="1907304" cy="983098"/>
          </a:xfrm>
        </p:grpSpPr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4519F0D2-13DA-4460-844B-F01BFD1B51D7}"/>
                </a:ext>
              </a:extLst>
            </p:cNvPr>
            <p:cNvGrpSpPr/>
            <p:nvPr/>
          </p:nvGrpSpPr>
          <p:grpSpPr>
            <a:xfrm>
              <a:off x="6477466" y="3752505"/>
              <a:ext cx="686427" cy="101834"/>
              <a:chOff x="0" y="0"/>
              <a:chExt cx="3586898" cy="53213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97B155D6-469F-4390-A4FB-4FE89B2A3387}"/>
                  </a:ext>
                </a:extLst>
              </p:cNvPr>
              <p:cNvSpPr/>
              <p:nvPr/>
            </p:nvSpPr>
            <p:spPr>
              <a:xfrm>
                <a:off x="0" y="0"/>
                <a:ext cx="3585628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585628" h="533400">
                    <a:moveTo>
                      <a:pt x="3508158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508158" y="335280"/>
                    </a:lnTo>
                    <a:cubicBezTo>
                      <a:pt x="3551338" y="335280"/>
                      <a:pt x="3585628" y="304800"/>
                      <a:pt x="3585628" y="266700"/>
                    </a:cubicBezTo>
                    <a:cubicBezTo>
                      <a:pt x="3585628" y="228600"/>
                      <a:pt x="3551338" y="198120"/>
                      <a:pt x="3508158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pic>
          <p:nvPicPr>
            <p:cNvPr id="64" name="Picture 18">
              <a:extLst>
                <a:ext uri="{FF2B5EF4-FFF2-40B4-BE49-F238E27FC236}">
                  <a16:creationId xmlns:a16="http://schemas.microsoft.com/office/drawing/2014/main" id="{593BEACE-4A52-488A-A2B5-56F86272E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964209" y="3190097"/>
              <a:ext cx="302625" cy="433094"/>
            </a:xfrm>
            <a:prstGeom prst="rect">
              <a:avLst/>
            </a:prstGeom>
          </p:spPr>
        </p:pic>
        <p:sp>
          <p:nvSpPr>
            <p:cNvPr id="65" name="TextBox 20">
              <a:extLst>
                <a:ext uri="{FF2B5EF4-FFF2-40B4-BE49-F238E27FC236}">
                  <a16:creationId xmlns:a16="http://schemas.microsoft.com/office/drawing/2014/main" id="{9AB8023B-D197-4B8D-8F26-580DA9B9689D}"/>
                </a:ext>
              </a:extLst>
            </p:cNvPr>
            <p:cNvSpPr txBox="1"/>
            <p:nvPr/>
          </p:nvSpPr>
          <p:spPr>
            <a:xfrm>
              <a:off x="5359530" y="3742308"/>
              <a:ext cx="1144103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77" dirty="0">
                  <a:latin typeface="Poppins" panose="00000800000000000000" pitchFamily="50" charset="0"/>
                  <a:cs typeface="Poppins" panose="00000800000000000000" pitchFamily="50" charset="0"/>
                </a:rPr>
                <a:t>6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Grocery </a:t>
              </a:r>
            </a:p>
            <a:p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Stores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1EAEB5F-E298-46E0-A4B7-958417B53432}"/>
              </a:ext>
            </a:extLst>
          </p:cNvPr>
          <p:cNvGrpSpPr/>
          <p:nvPr/>
        </p:nvGrpSpPr>
        <p:grpSpPr>
          <a:xfrm>
            <a:off x="9021617" y="2891589"/>
            <a:ext cx="2309461" cy="735084"/>
            <a:chOff x="9513022" y="2690392"/>
            <a:chExt cx="2309461" cy="735084"/>
          </a:xfrm>
        </p:grpSpPr>
        <p:grpSp>
          <p:nvGrpSpPr>
            <p:cNvPr id="68" name="Group 12">
              <a:extLst>
                <a:ext uri="{FF2B5EF4-FFF2-40B4-BE49-F238E27FC236}">
                  <a16:creationId xmlns:a16="http://schemas.microsoft.com/office/drawing/2014/main" id="{1F8E8E7A-6246-4144-B6BA-1D5ECEC76E63}"/>
                </a:ext>
              </a:extLst>
            </p:cNvPr>
            <p:cNvGrpSpPr/>
            <p:nvPr/>
          </p:nvGrpSpPr>
          <p:grpSpPr>
            <a:xfrm rot="-10800000">
              <a:off x="9660597" y="3235880"/>
              <a:ext cx="811972" cy="101834"/>
              <a:chOff x="0" y="0"/>
              <a:chExt cx="4242933" cy="532130"/>
            </a:xfrm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2D6AB78A-F2EB-455C-9A0C-AA36407DA517}"/>
                  </a:ext>
                </a:extLst>
              </p:cNvPr>
              <p:cNvSpPr/>
              <p:nvPr/>
            </p:nvSpPr>
            <p:spPr>
              <a:xfrm>
                <a:off x="0" y="0"/>
                <a:ext cx="4241663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241663" h="533400">
                    <a:moveTo>
                      <a:pt x="4164193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4164193" y="335280"/>
                    </a:lnTo>
                    <a:cubicBezTo>
                      <a:pt x="4207373" y="335280"/>
                      <a:pt x="4241663" y="304800"/>
                      <a:pt x="4241663" y="266700"/>
                    </a:cubicBezTo>
                    <a:cubicBezTo>
                      <a:pt x="4241663" y="228600"/>
                      <a:pt x="4207373" y="198120"/>
                      <a:pt x="4164193" y="198120"/>
                    </a:cubicBezTo>
                    <a:close/>
                  </a:path>
                </a:pathLst>
              </a:custGeom>
              <a:solidFill>
                <a:srgbClr val="F15A29"/>
              </a:solidFill>
            </p:spPr>
          </p:sp>
        </p:grpSp>
        <p:pic>
          <p:nvPicPr>
            <p:cNvPr id="69" name="Picture 17">
              <a:extLst>
                <a:ext uri="{FF2B5EF4-FFF2-40B4-BE49-F238E27FC236}">
                  <a16:creationId xmlns:a16="http://schemas.microsoft.com/office/drawing/2014/main" id="{B999A301-EF75-4885-B33D-3AED4530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513022" y="2690392"/>
              <a:ext cx="497495" cy="497495"/>
            </a:xfrm>
            <a:prstGeom prst="rect">
              <a:avLst/>
            </a:prstGeom>
          </p:spPr>
        </p:pic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BB297508-7030-4B6D-A39C-E70FD0F97E45}"/>
                </a:ext>
              </a:extLst>
            </p:cNvPr>
            <p:cNvSpPr txBox="1"/>
            <p:nvPr/>
          </p:nvSpPr>
          <p:spPr>
            <a:xfrm>
              <a:off x="10547582" y="3256199"/>
              <a:ext cx="1274901" cy="169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7"/>
                </a:lnSpc>
              </a:pP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3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Park</a:t>
              </a:r>
              <a:r>
                <a:rPr lang="en-US" altLang="zh-CN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</a:t>
              </a:r>
              <a:endParaRPr lang="en-US" sz="1400" spc="77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AB1AC0A-16C7-42B8-9112-1333A953875E}"/>
              </a:ext>
            </a:extLst>
          </p:cNvPr>
          <p:cNvGrpSpPr/>
          <p:nvPr/>
        </p:nvGrpSpPr>
        <p:grpSpPr>
          <a:xfrm>
            <a:off x="3905411" y="1106282"/>
            <a:ext cx="3989946" cy="1564035"/>
            <a:chOff x="3916844" y="1473689"/>
            <a:chExt cx="3989946" cy="1564035"/>
          </a:xfrm>
        </p:grpSpPr>
        <p:grpSp>
          <p:nvGrpSpPr>
            <p:cNvPr id="73" name="Group 8">
              <a:extLst>
                <a:ext uri="{FF2B5EF4-FFF2-40B4-BE49-F238E27FC236}">
                  <a16:creationId xmlns:a16="http://schemas.microsoft.com/office/drawing/2014/main" id="{E6CAF73C-EDBF-41D7-B227-FADC270149EB}"/>
                </a:ext>
              </a:extLst>
            </p:cNvPr>
            <p:cNvGrpSpPr/>
            <p:nvPr/>
          </p:nvGrpSpPr>
          <p:grpSpPr>
            <a:xfrm rot="5400000">
              <a:off x="6856806" y="2418472"/>
              <a:ext cx="632621" cy="101834"/>
              <a:chOff x="0" y="0"/>
              <a:chExt cx="3305741" cy="532130"/>
            </a:xfrm>
          </p:grpSpPr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94DECD6E-6049-4968-8881-DB4297B5E0E3}"/>
                  </a:ext>
                </a:extLst>
              </p:cNvPr>
              <p:cNvSpPr/>
              <p:nvPr/>
            </p:nvSpPr>
            <p:spPr>
              <a:xfrm>
                <a:off x="0" y="0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sp>
          <p:nvSpPr>
            <p:cNvPr id="74" name="TextBox 21">
              <a:extLst>
                <a:ext uri="{FF2B5EF4-FFF2-40B4-BE49-F238E27FC236}">
                  <a16:creationId xmlns:a16="http://schemas.microsoft.com/office/drawing/2014/main" id="{1C3C3A6C-5A6E-42AB-8523-0BB76ED05E17}"/>
                </a:ext>
              </a:extLst>
            </p:cNvPr>
            <p:cNvSpPr txBox="1"/>
            <p:nvPr/>
          </p:nvSpPr>
          <p:spPr>
            <a:xfrm>
              <a:off x="3916844" y="1473689"/>
              <a:ext cx="333797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130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violent crime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265 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property crime 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Per 100k People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34AD163B-076D-41A7-BE6E-CACE329E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9736" y="2435173"/>
              <a:ext cx="747054" cy="602551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832DA39-876A-46FA-A7C6-24C93BB808D4}"/>
              </a:ext>
            </a:extLst>
          </p:cNvPr>
          <p:cNvGrpSpPr/>
          <p:nvPr/>
        </p:nvGrpSpPr>
        <p:grpSpPr>
          <a:xfrm>
            <a:off x="4704267" y="4796037"/>
            <a:ext cx="3139658" cy="1643231"/>
            <a:chOff x="4377661" y="4354344"/>
            <a:chExt cx="3139658" cy="1643231"/>
          </a:xfrm>
        </p:grpSpPr>
        <p:grpSp>
          <p:nvGrpSpPr>
            <p:cNvPr id="78" name="Group 10">
              <a:extLst>
                <a:ext uri="{FF2B5EF4-FFF2-40B4-BE49-F238E27FC236}">
                  <a16:creationId xmlns:a16="http://schemas.microsoft.com/office/drawing/2014/main" id="{4F407E6A-F945-4319-B975-B02E54B1BC37}"/>
                </a:ext>
              </a:extLst>
            </p:cNvPr>
            <p:cNvGrpSpPr/>
            <p:nvPr/>
          </p:nvGrpSpPr>
          <p:grpSpPr>
            <a:xfrm rot="-5400000">
              <a:off x="6606275" y="4928093"/>
              <a:ext cx="638599" cy="101834"/>
              <a:chOff x="0" y="0"/>
              <a:chExt cx="3336981" cy="532130"/>
            </a:xfrm>
          </p:grpSpPr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FD02AAE0-AB43-4300-B80B-D96039991F6E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113B46EE-DBE2-4D27-B13A-0C1A5BC63F26}"/>
                </a:ext>
              </a:extLst>
            </p:cNvPr>
            <p:cNvSpPr txBox="1"/>
            <p:nvPr/>
          </p:nvSpPr>
          <p:spPr>
            <a:xfrm>
              <a:off x="4377661" y="5351244"/>
              <a:ext cx="2582003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31%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are college graduates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6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Schools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83%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of graduation rate</a:t>
              </a:r>
              <a:endParaRPr lang="en-US" sz="1400" dirty="0">
                <a:latin typeface="Poppins "/>
                <a:cs typeface="Poppins Light" panose="00000400000000000000" pitchFamily="50" charset="0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6EB7CECE-6AC4-4536-8C9F-1918A8819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3418" y="4354344"/>
              <a:ext cx="583901" cy="505350"/>
            </a:xfrm>
            <a:prstGeom prst="rect">
              <a:avLst/>
            </a:prstGeom>
          </p:spPr>
        </p:pic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CDDFE49-3862-45F4-86BF-164A4EE9C4EB}"/>
              </a:ext>
            </a:extLst>
          </p:cNvPr>
          <p:cNvGrpSpPr/>
          <p:nvPr/>
        </p:nvGrpSpPr>
        <p:grpSpPr>
          <a:xfrm>
            <a:off x="8824558" y="5002058"/>
            <a:ext cx="2415998" cy="1553362"/>
            <a:chOff x="8661095" y="4198356"/>
            <a:chExt cx="2415998" cy="1553362"/>
          </a:xfrm>
        </p:grpSpPr>
        <p:pic>
          <p:nvPicPr>
            <p:cNvPr id="83" name="Picture 3">
              <a:extLst>
                <a:ext uri="{FF2B5EF4-FFF2-40B4-BE49-F238E27FC236}">
                  <a16:creationId xmlns:a16="http://schemas.microsoft.com/office/drawing/2014/main" id="{C82A672A-6EEA-47B1-96E4-800C531F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844346" y="4198356"/>
              <a:ext cx="345152" cy="282396"/>
            </a:xfrm>
            <a:prstGeom prst="rect">
              <a:avLst/>
            </a:prstGeom>
          </p:spPr>
        </p:pic>
        <p:grpSp>
          <p:nvGrpSpPr>
            <p:cNvPr id="84" name="Group 22">
              <a:extLst>
                <a:ext uri="{FF2B5EF4-FFF2-40B4-BE49-F238E27FC236}">
                  <a16:creationId xmlns:a16="http://schemas.microsoft.com/office/drawing/2014/main" id="{E19D9723-7573-4475-A043-FED39B1860BB}"/>
                </a:ext>
              </a:extLst>
            </p:cNvPr>
            <p:cNvGrpSpPr/>
            <p:nvPr/>
          </p:nvGrpSpPr>
          <p:grpSpPr>
            <a:xfrm>
              <a:off x="8797693" y="5167235"/>
              <a:ext cx="2279400" cy="584483"/>
              <a:chOff x="7762" y="19050"/>
              <a:chExt cx="4558798" cy="1168966"/>
            </a:xfrm>
          </p:grpSpPr>
          <p:sp>
            <p:nvSpPr>
              <p:cNvPr id="87" name="TextBox 23">
                <a:extLst>
                  <a:ext uri="{FF2B5EF4-FFF2-40B4-BE49-F238E27FC236}">
                    <a16:creationId xmlns:a16="http://schemas.microsoft.com/office/drawing/2014/main" id="{F2C7BD0D-C07B-435D-BFEC-7D8BA8235B4E}"/>
                  </a:ext>
                </a:extLst>
              </p:cNvPr>
              <p:cNvSpPr txBox="1"/>
              <p:nvPr/>
            </p:nvSpPr>
            <p:spPr>
              <a:xfrm>
                <a:off x="7762" y="19050"/>
                <a:ext cx="4216982" cy="3385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Transportation</a:t>
                </a:r>
              </a:p>
            </p:txBody>
          </p:sp>
          <p:sp>
            <p:nvSpPr>
              <p:cNvPr id="88" name="TextBox 24">
                <a:extLst>
                  <a:ext uri="{FF2B5EF4-FFF2-40B4-BE49-F238E27FC236}">
                    <a16:creationId xmlns:a16="http://schemas.microsoft.com/office/drawing/2014/main" id="{C968C1DF-1FE2-4555-A02E-8B712FFF46C6}"/>
                  </a:ext>
                </a:extLst>
              </p:cNvPr>
              <p:cNvSpPr txBox="1"/>
              <p:nvPr/>
            </p:nvSpPr>
            <p:spPr>
              <a:xfrm>
                <a:off x="29656" y="326242"/>
                <a:ext cx="4536904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44.6 Minutes 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Average Commute Time</a:t>
                </a:r>
              </a:p>
            </p:txBody>
          </p:sp>
        </p:grpSp>
        <p:grpSp>
          <p:nvGrpSpPr>
            <p:cNvPr id="85" name="Group 10">
              <a:extLst>
                <a:ext uri="{FF2B5EF4-FFF2-40B4-BE49-F238E27FC236}">
                  <a16:creationId xmlns:a16="http://schemas.microsoft.com/office/drawing/2014/main" id="{0CBCA801-FD56-4AD5-A601-35244D84800E}"/>
                </a:ext>
              </a:extLst>
            </p:cNvPr>
            <p:cNvGrpSpPr/>
            <p:nvPr/>
          </p:nvGrpSpPr>
          <p:grpSpPr>
            <a:xfrm rot="-5400000">
              <a:off x="8392712" y="4696339"/>
              <a:ext cx="638599" cy="101834"/>
              <a:chOff x="0" y="0"/>
              <a:chExt cx="3336981" cy="532130"/>
            </a:xfrm>
          </p:grpSpPr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B193D48C-D6C7-4BEE-8939-A0CF76D8F5E5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7A98076-B976-4892-9844-CF2DA9B9E036}"/>
              </a:ext>
            </a:extLst>
          </p:cNvPr>
          <p:cNvGrpSpPr/>
          <p:nvPr/>
        </p:nvGrpSpPr>
        <p:grpSpPr>
          <a:xfrm>
            <a:off x="8588200" y="1604600"/>
            <a:ext cx="1785647" cy="1012981"/>
            <a:chOff x="8868876" y="1556968"/>
            <a:chExt cx="1785647" cy="1012981"/>
          </a:xfrm>
        </p:grpSpPr>
        <p:grpSp>
          <p:nvGrpSpPr>
            <p:cNvPr id="90" name="Group 38">
              <a:extLst>
                <a:ext uri="{FF2B5EF4-FFF2-40B4-BE49-F238E27FC236}">
                  <a16:creationId xmlns:a16="http://schemas.microsoft.com/office/drawing/2014/main" id="{67BA2B66-B40D-439A-B1B6-67BA275C828E}"/>
                </a:ext>
              </a:extLst>
            </p:cNvPr>
            <p:cNvGrpSpPr/>
            <p:nvPr/>
          </p:nvGrpSpPr>
          <p:grpSpPr>
            <a:xfrm>
              <a:off x="8868876" y="1556968"/>
              <a:ext cx="1785647" cy="243734"/>
              <a:chOff x="-163336" y="204845"/>
              <a:chExt cx="3571293" cy="487467"/>
            </a:xfrm>
          </p:grpSpPr>
          <p:sp>
            <p:nvSpPr>
              <p:cNvPr id="94" name="TextBox 39">
                <a:extLst>
                  <a:ext uri="{FF2B5EF4-FFF2-40B4-BE49-F238E27FC236}">
                    <a16:creationId xmlns:a16="http://schemas.microsoft.com/office/drawing/2014/main" id="{44936E0F-B1CE-43E0-8E45-2A9CF1868E2E}"/>
                  </a:ext>
                </a:extLst>
              </p:cNvPr>
              <p:cNvSpPr txBox="1"/>
              <p:nvPr/>
            </p:nvSpPr>
            <p:spPr>
              <a:xfrm>
                <a:off x="-163336" y="204845"/>
                <a:ext cx="3571293" cy="338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" panose="00000800000000000000" pitchFamily="50" charset="0"/>
                    <a:cs typeface="Poppins" panose="00000800000000000000" pitchFamily="50" charset="0"/>
                  </a:rPr>
                  <a:t>5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Coffee Shops</a:t>
                </a:r>
              </a:p>
            </p:txBody>
          </p:sp>
          <p:sp>
            <p:nvSpPr>
              <p:cNvPr id="95" name="TextBox 40">
                <a:extLst>
                  <a:ext uri="{FF2B5EF4-FFF2-40B4-BE49-F238E27FC236}">
                    <a16:creationId xmlns:a16="http://schemas.microsoft.com/office/drawing/2014/main" id="{02D16360-2BFB-4438-9D7D-2E8E7681550C}"/>
                  </a:ext>
                </a:extLst>
              </p:cNvPr>
              <p:cNvSpPr txBox="1"/>
              <p:nvPr/>
            </p:nvSpPr>
            <p:spPr>
              <a:xfrm>
                <a:off x="0" y="353759"/>
                <a:ext cx="2725377" cy="338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05"/>
                  </a:lnSpc>
                </a:pPr>
                <a:endParaRPr sz="140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91" name="Group 8">
              <a:extLst>
                <a:ext uri="{FF2B5EF4-FFF2-40B4-BE49-F238E27FC236}">
                  <a16:creationId xmlns:a16="http://schemas.microsoft.com/office/drawing/2014/main" id="{3233E7E7-6C31-40F2-9ED1-2E0841B74AD2}"/>
                </a:ext>
              </a:extLst>
            </p:cNvPr>
            <p:cNvGrpSpPr/>
            <p:nvPr/>
          </p:nvGrpSpPr>
          <p:grpSpPr>
            <a:xfrm rot="5400000">
              <a:off x="8623335" y="2021415"/>
              <a:ext cx="632378" cy="102077"/>
              <a:chOff x="524595" y="324287"/>
              <a:chExt cx="3304471" cy="533400"/>
            </a:xfrm>
          </p:grpSpPr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B4388D7D-8630-48EF-9536-5940FE94DF87}"/>
                  </a:ext>
                </a:extLst>
              </p:cNvPr>
              <p:cNvSpPr/>
              <p:nvPr/>
            </p:nvSpPr>
            <p:spPr>
              <a:xfrm>
                <a:off x="524595" y="324287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pic>
          <p:nvPicPr>
            <p:cNvPr id="92" name="图形 91" descr="咖啡">
              <a:extLst>
                <a:ext uri="{FF2B5EF4-FFF2-40B4-BE49-F238E27FC236}">
                  <a16:creationId xmlns:a16="http://schemas.microsoft.com/office/drawing/2014/main" id="{05DC8C73-9C91-4FB5-B78D-D61719E0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14609" y="2072453"/>
              <a:ext cx="497496" cy="497496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0339681-0A9F-47A3-9CA9-6C1D709B9703}"/>
              </a:ext>
            </a:extLst>
          </p:cNvPr>
          <p:cNvGrpSpPr/>
          <p:nvPr/>
        </p:nvGrpSpPr>
        <p:grpSpPr>
          <a:xfrm>
            <a:off x="9364691" y="4250432"/>
            <a:ext cx="3751729" cy="686267"/>
            <a:chOff x="9762633" y="3917156"/>
            <a:chExt cx="3751729" cy="6862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C06AD56C-D00F-4992-86EF-80F8D36FBFEC}"/>
                </a:ext>
              </a:extLst>
            </p:cNvPr>
            <p:cNvGrpSpPr/>
            <p:nvPr/>
          </p:nvGrpSpPr>
          <p:grpSpPr>
            <a:xfrm>
              <a:off x="9762633" y="3917156"/>
              <a:ext cx="3751729" cy="686267"/>
              <a:chOff x="15072617" y="6071045"/>
              <a:chExt cx="3751729" cy="686267"/>
            </a:xfrm>
          </p:grpSpPr>
          <p:pic>
            <p:nvPicPr>
              <p:cNvPr id="99" name="Picture 16">
                <a:extLst>
                  <a:ext uri="{FF2B5EF4-FFF2-40B4-BE49-F238E27FC236}">
                    <a16:creationId xmlns:a16="http://schemas.microsoft.com/office/drawing/2014/main" id="{A5E46A67-C466-4545-8F32-8DA7CF55D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5072617" y="6071045"/>
                <a:ext cx="395374" cy="395374"/>
              </a:xfrm>
              <a:prstGeom prst="rect">
                <a:avLst/>
              </a:prstGeom>
            </p:spPr>
          </p:pic>
          <p:sp>
            <p:nvSpPr>
              <p:cNvPr id="100" name="TextBox 32">
                <a:extLst>
                  <a:ext uri="{FF2B5EF4-FFF2-40B4-BE49-F238E27FC236}">
                    <a16:creationId xmlns:a16="http://schemas.microsoft.com/office/drawing/2014/main" id="{0F5C66F8-2BEF-4D26-962F-6B7E9B18A807}"/>
                  </a:ext>
                </a:extLst>
              </p:cNvPr>
              <p:cNvSpPr txBox="1"/>
              <p:nvPr/>
            </p:nvSpPr>
            <p:spPr>
              <a:xfrm>
                <a:off x="16075463" y="6526480"/>
                <a:ext cx="2748883" cy="2308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10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Hospitals nearby</a:t>
                </a:r>
              </a:p>
            </p:txBody>
          </p:sp>
        </p:grp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A4EFE37D-B256-4D70-BDF3-0F12B156123C}"/>
                </a:ext>
              </a:extLst>
            </p:cNvPr>
            <p:cNvSpPr/>
            <p:nvPr/>
          </p:nvSpPr>
          <p:spPr>
            <a:xfrm rot="10800000">
              <a:off x="9851779" y="4395400"/>
              <a:ext cx="811729" cy="102077"/>
            </a:xfrm>
            <a:custGeom>
              <a:avLst/>
              <a:gdLst/>
              <a:ahLst/>
              <a:cxnLst/>
              <a:rect l="l" t="t" r="r" b="b"/>
              <a:pathLst>
                <a:path w="4241663" h="533400">
                  <a:moveTo>
                    <a:pt x="4164193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164193" y="335280"/>
                  </a:lnTo>
                  <a:cubicBezTo>
                    <a:pt x="4207373" y="335280"/>
                    <a:pt x="4241663" y="304800"/>
                    <a:pt x="4241663" y="266700"/>
                  </a:cubicBezTo>
                  <a:cubicBezTo>
                    <a:pt x="4241663" y="228600"/>
                    <a:pt x="4207373" y="198120"/>
                    <a:pt x="4164193" y="19812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</p:grpSp>
      <p:sp>
        <p:nvSpPr>
          <p:cNvPr id="101" name="灯片编号占位符 100">
            <a:extLst>
              <a:ext uri="{FF2B5EF4-FFF2-40B4-BE49-F238E27FC236}">
                <a16:creationId xmlns:a16="http://schemas.microsoft.com/office/drawing/2014/main" id="{3D65DD53-DE9C-4101-9C75-50D7B2A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11</a:t>
            </a:fld>
            <a:endParaRPr lang="en-US"/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864835F4-48B6-4403-BCDC-7C6D66907154}"/>
              </a:ext>
            </a:extLst>
          </p:cNvPr>
          <p:cNvSpPr txBox="1"/>
          <p:nvPr/>
        </p:nvSpPr>
        <p:spPr>
          <a:xfrm>
            <a:off x="5291048" y="950805"/>
            <a:ext cx="2108492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Low Crime Rate</a:t>
            </a:r>
          </a:p>
        </p:txBody>
      </p:sp>
      <p:sp>
        <p:nvSpPr>
          <p:cNvPr id="103" name="TextBox 23">
            <a:extLst>
              <a:ext uri="{FF2B5EF4-FFF2-40B4-BE49-F238E27FC236}">
                <a16:creationId xmlns:a16="http://schemas.microsoft.com/office/drawing/2014/main" id="{F019A20C-07C5-42FA-9397-E0C23532CBDF}"/>
              </a:ext>
            </a:extLst>
          </p:cNvPr>
          <p:cNvSpPr txBox="1"/>
          <p:nvPr/>
        </p:nvSpPr>
        <p:spPr>
          <a:xfrm>
            <a:off x="10367537" y="4225717"/>
            <a:ext cx="2524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Health </a:t>
            </a:r>
          </a:p>
          <a:p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Guarantee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304926" y="2189038"/>
            <a:ext cx="6350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2B03908B-852C-4776-9643-57AED676346C}"/>
              </a:ext>
            </a:extLst>
          </p:cNvPr>
          <p:cNvSpPr txBox="1"/>
          <p:nvPr/>
        </p:nvSpPr>
        <p:spPr>
          <a:xfrm>
            <a:off x="1082951" y="2542684"/>
            <a:ext cx="635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>
              <a:latin typeface="Poppins" panose="00000800000000000000" pitchFamily="50" charset="0"/>
              <a:cs typeface="Poppins" panose="00000800000000000000" pitchFamily="50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DCFB239-D473-4848-A30F-BCB380420E89}"/>
              </a:ext>
            </a:extLst>
          </p:cNvPr>
          <p:cNvSpPr txBox="1"/>
          <p:nvPr/>
        </p:nvSpPr>
        <p:spPr>
          <a:xfrm>
            <a:off x="752909" y="2057936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19,167</a:t>
            </a: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population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1A6C22-91B7-4B2C-A08B-DD670B8F8CCB}"/>
              </a:ext>
            </a:extLst>
          </p:cNvPr>
          <p:cNvSpPr txBox="1"/>
          <p:nvPr/>
        </p:nvSpPr>
        <p:spPr>
          <a:xfrm>
            <a:off x="743552" y="3626694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$76,969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Income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9614563-916F-4745-B5A5-5C5931B813F1}"/>
              </a:ext>
            </a:extLst>
          </p:cNvPr>
          <p:cNvSpPr txBox="1"/>
          <p:nvPr/>
        </p:nvSpPr>
        <p:spPr>
          <a:xfrm>
            <a:off x="693359" y="5293371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$0.6M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House Price</a:t>
            </a:r>
          </a:p>
        </p:txBody>
      </p:sp>
      <p:grpSp>
        <p:nvGrpSpPr>
          <p:cNvPr id="55" name="Group 46">
            <a:extLst>
              <a:ext uri="{FF2B5EF4-FFF2-40B4-BE49-F238E27FC236}">
                <a16:creationId xmlns:a16="http://schemas.microsoft.com/office/drawing/2014/main" id="{68D47FC1-8A0F-4415-A147-24EC220A035C}"/>
              </a:ext>
            </a:extLst>
          </p:cNvPr>
          <p:cNvGrpSpPr/>
          <p:nvPr/>
        </p:nvGrpSpPr>
        <p:grpSpPr>
          <a:xfrm>
            <a:off x="896236" y="282648"/>
            <a:ext cx="2672119" cy="1826486"/>
            <a:chOff x="0" y="0"/>
            <a:chExt cx="5344237" cy="3652972"/>
          </a:xfrm>
        </p:grpSpPr>
        <p:sp>
          <p:nvSpPr>
            <p:cNvPr id="56" name="TextBox 47">
              <a:extLst>
                <a:ext uri="{FF2B5EF4-FFF2-40B4-BE49-F238E27FC236}">
                  <a16:creationId xmlns:a16="http://schemas.microsoft.com/office/drawing/2014/main" id="{82296D56-B001-435A-BE1C-A1BF2D7D8E7A}"/>
                </a:ext>
              </a:extLst>
            </p:cNvPr>
            <p:cNvSpPr txBox="1"/>
            <p:nvPr/>
          </p:nvSpPr>
          <p:spPr>
            <a:xfrm>
              <a:off x="3628" y="3263892"/>
              <a:ext cx="4733081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</a:pPr>
              <a:endParaRPr sz="1200"/>
            </a:p>
          </p:txBody>
        </p:sp>
        <p:pic>
          <p:nvPicPr>
            <p:cNvPr id="57" name="Picture 48">
              <a:extLst>
                <a:ext uri="{FF2B5EF4-FFF2-40B4-BE49-F238E27FC236}">
                  <a16:creationId xmlns:a16="http://schemas.microsoft.com/office/drawing/2014/main" id="{F6484BF5-9824-414A-ABA2-315ED379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9" t="98425" r="99"/>
            <a:stretch>
              <a:fillRect/>
            </a:stretch>
          </p:blipFill>
          <p:spPr>
            <a:xfrm>
              <a:off x="0" y="0"/>
              <a:ext cx="5344237" cy="84166"/>
            </a:xfrm>
            <a:prstGeom prst="rect">
              <a:avLst/>
            </a:prstGeom>
          </p:spPr>
        </p:pic>
        <p:pic>
          <p:nvPicPr>
            <p:cNvPr id="58" name="Picture 49">
              <a:extLst>
                <a:ext uri="{FF2B5EF4-FFF2-40B4-BE49-F238E27FC236}">
                  <a16:creationId xmlns:a16="http://schemas.microsoft.com/office/drawing/2014/main" id="{1AF0DB88-F5F9-402C-BF03-21D71A74E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9" t="98425" r="99"/>
            <a:stretch>
              <a:fillRect/>
            </a:stretch>
          </p:blipFill>
          <p:spPr>
            <a:xfrm>
              <a:off x="0" y="2760906"/>
              <a:ext cx="5344237" cy="84166"/>
            </a:xfrm>
            <a:prstGeom prst="rect">
              <a:avLst/>
            </a:prstGeom>
          </p:spPr>
        </p:pic>
      </p:grpSp>
      <p:sp>
        <p:nvSpPr>
          <p:cNvPr id="59" name="TextBox 50">
            <a:extLst>
              <a:ext uri="{FF2B5EF4-FFF2-40B4-BE49-F238E27FC236}">
                <a16:creationId xmlns:a16="http://schemas.microsoft.com/office/drawing/2014/main" id="{E628ECF9-D5AA-47C5-B25E-23106AB7BCF7}"/>
              </a:ext>
            </a:extLst>
          </p:cNvPr>
          <p:cNvSpPr txBox="1"/>
          <p:nvPr/>
        </p:nvSpPr>
        <p:spPr>
          <a:xfrm>
            <a:off x="685800" y="607121"/>
            <a:ext cx="306345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Pelham Gardens, Bronx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33E5216-C90E-4414-ADE2-B3699F5711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1817" y="988767"/>
            <a:ext cx="5246974" cy="4762951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46591E94-1E9B-484B-A6BD-A13F92D528F2}"/>
              </a:ext>
            </a:extLst>
          </p:cNvPr>
          <p:cNvGrpSpPr/>
          <p:nvPr/>
        </p:nvGrpSpPr>
        <p:grpSpPr>
          <a:xfrm>
            <a:off x="4464442" y="3190097"/>
            <a:ext cx="2802392" cy="767655"/>
            <a:chOff x="4464442" y="3190097"/>
            <a:chExt cx="2802392" cy="767655"/>
          </a:xfrm>
        </p:grpSpPr>
        <p:grpSp>
          <p:nvGrpSpPr>
            <p:cNvPr id="62" name="Group 4">
              <a:extLst>
                <a:ext uri="{FF2B5EF4-FFF2-40B4-BE49-F238E27FC236}">
                  <a16:creationId xmlns:a16="http://schemas.microsoft.com/office/drawing/2014/main" id="{6C4FF4CC-D257-48E1-8B6B-19E75276262F}"/>
                </a:ext>
              </a:extLst>
            </p:cNvPr>
            <p:cNvGrpSpPr/>
            <p:nvPr/>
          </p:nvGrpSpPr>
          <p:grpSpPr>
            <a:xfrm>
              <a:off x="6376551" y="3793366"/>
              <a:ext cx="686184" cy="102077"/>
              <a:chOff x="-527327" y="213518"/>
              <a:chExt cx="3585628" cy="533400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2B6508B0-3A08-4D09-BF56-EA80F8AA39AE}"/>
                  </a:ext>
                </a:extLst>
              </p:cNvPr>
              <p:cNvSpPr/>
              <p:nvPr/>
            </p:nvSpPr>
            <p:spPr>
              <a:xfrm>
                <a:off x="-527327" y="213518"/>
                <a:ext cx="3585628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585628" h="533400">
                    <a:moveTo>
                      <a:pt x="3508158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508158" y="335280"/>
                    </a:lnTo>
                    <a:cubicBezTo>
                      <a:pt x="3551338" y="335280"/>
                      <a:pt x="3585628" y="304800"/>
                      <a:pt x="3585628" y="266700"/>
                    </a:cubicBezTo>
                    <a:cubicBezTo>
                      <a:pt x="3585628" y="228600"/>
                      <a:pt x="3551338" y="198120"/>
                      <a:pt x="3508158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pic>
          <p:nvPicPr>
            <p:cNvPr id="63" name="Picture 18">
              <a:extLst>
                <a:ext uri="{FF2B5EF4-FFF2-40B4-BE49-F238E27FC236}">
                  <a16:creationId xmlns:a16="http://schemas.microsoft.com/office/drawing/2014/main" id="{1FA4426C-EC11-4786-B7A5-1EF9697A7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64209" y="3190097"/>
              <a:ext cx="302625" cy="433094"/>
            </a:xfrm>
            <a:prstGeom prst="rect">
              <a:avLst/>
            </a:prstGeom>
          </p:spPr>
        </p:pic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73DC5854-DC31-4FF8-A569-912FDBE2555F}"/>
                </a:ext>
              </a:extLst>
            </p:cNvPr>
            <p:cNvSpPr txBox="1"/>
            <p:nvPr/>
          </p:nvSpPr>
          <p:spPr>
            <a:xfrm>
              <a:off x="4464442" y="3742308"/>
              <a:ext cx="2039191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77" dirty="0">
                  <a:latin typeface="Poppins "/>
                  <a:cs typeface="Poppins" panose="00000800000000000000" pitchFamily="50" charset="0"/>
                </a:rPr>
                <a:t>7</a:t>
              </a: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 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Grocery Stores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C3D169-0BD0-483C-A26F-2F26C3C00B64}"/>
              </a:ext>
            </a:extLst>
          </p:cNvPr>
          <p:cNvGrpSpPr/>
          <p:nvPr/>
        </p:nvGrpSpPr>
        <p:grpSpPr>
          <a:xfrm>
            <a:off x="8917331" y="2742756"/>
            <a:ext cx="3031802" cy="1212138"/>
            <a:chOff x="9513022" y="2690392"/>
            <a:chExt cx="3031802" cy="1212138"/>
          </a:xfrm>
        </p:grpSpPr>
        <p:grpSp>
          <p:nvGrpSpPr>
            <p:cNvPr id="67" name="Group 12">
              <a:extLst>
                <a:ext uri="{FF2B5EF4-FFF2-40B4-BE49-F238E27FC236}">
                  <a16:creationId xmlns:a16="http://schemas.microsoft.com/office/drawing/2014/main" id="{3AED7ABC-3F12-4510-A3D7-0C9AE926E72B}"/>
                </a:ext>
              </a:extLst>
            </p:cNvPr>
            <p:cNvGrpSpPr/>
            <p:nvPr/>
          </p:nvGrpSpPr>
          <p:grpSpPr>
            <a:xfrm rot="-10800000">
              <a:off x="9660597" y="3235880"/>
              <a:ext cx="811972" cy="101834"/>
              <a:chOff x="0" y="0"/>
              <a:chExt cx="4242933" cy="532130"/>
            </a:xfrm>
          </p:grpSpPr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619CFDA9-B80D-4EF8-8985-8E24E4458882}"/>
                  </a:ext>
                </a:extLst>
              </p:cNvPr>
              <p:cNvSpPr/>
              <p:nvPr/>
            </p:nvSpPr>
            <p:spPr>
              <a:xfrm>
                <a:off x="0" y="0"/>
                <a:ext cx="4241663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241663" h="533400">
                    <a:moveTo>
                      <a:pt x="4164193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4164193" y="335280"/>
                    </a:lnTo>
                    <a:cubicBezTo>
                      <a:pt x="4207373" y="335280"/>
                      <a:pt x="4241663" y="304800"/>
                      <a:pt x="4241663" y="266700"/>
                    </a:cubicBezTo>
                    <a:cubicBezTo>
                      <a:pt x="4241663" y="228600"/>
                      <a:pt x="4207373" y="198120"/>
                      <a:pt x="4164193" y="198120"/>
                    </a:cubicBezTo>
                    <a:close/>
                  </a:path>
                </a:pathLst>
              </a:custGeom>
              <a:solidFill>
                <a:srgbClr val="F15A29"/>
              </a:solidFill>
            </p:spPr>
          </p:sp>
        </p:grpSp>
        <p:pic>
          <p:nvPicPr>
            <p:cNvPr id="68" name="Picture 17">
              <a:extLst>
                <a:ext uri="{FF2B5EF4-FFF2-40B4-BE49-F238E27FC236}">
                  <a16:creationId xmlns:a16="http://schemas.microsoft.com/office/drawing/2014/main" id="{CE51A10C-9892-49BD-8884-9E2BA5B98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513022" y="2690392"/>
              <a:ext cx="497495" cy="497495"/>
            </a:xfrm>
            <a:prstGeom prst="rect">
              <a:avLst/>
            </a:prstGeom>
          </p:spPr>
        </p:pic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2CD5BC1A-5F8D-4667-A0C6-696564D2E7F0}"/>
                </a:ext>
              </a:extLst>
            </p:cNvPr>
            <p:cNvSpPr txBox="1"/>
            <p:nvPr/>
          </p:nvSpPr>
          <p:spPr>
            <a:xfrm>
              <a:off x="10547582" y="3256199"/>
              <a:ext cx="1997242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9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Park</a:t>
              </a:r>
              <a:r>
                <a:rPr lang="en-US" altLang="zh-CN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s, 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close to the largest park in NYC</a:t>
              </a:r>
            </a:p>
            <a:p>
              <a:endParaRPr lang="en-US" sz="1400" spc="77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7ECB8A3-4195-4B60-A8CE-AC796E031A40}"/>
              </a:ext>
            </a:extLst>
          </p:cNvPr>
          <p:cNvGrpSpPr/>
          <p:nvPr/>
        </p:nvGrpSpPr>
        <p:grpSpPr>
          <a:xfrm>
            <a:off x="3905411" y="1106282"/>
            <a:ext cx="3989946" cy="1564035"/>
            <a:chOff x="3916844" y="1473689"/>
            <a:chExt cx="3989946" cy="1564035"/>
          </a:xfrm>
        </p:grpSpPr>
        <p:grpSp>
          <p:nvGrpSpPr>
            <p:cNvPr id="72" name="Group 8">
              <a:extLst>
                <a:ext uri="{FF2B5EF4-FFF2-40B4-BE49-F238E27FC236}">
                  <a16:creationId xmlns:a16="http://schemas.microsoft.com/office/drawing/2014/main" id="{8FE1010F-6048-451C-A7D6-76A58B46AB7F}"/>
                </a:ext>
              </a:extLst>
            </p:cNvPr>
            <p:cNvGrpSpPr/>
            <p:nvPr/>
          </p:nvGrpSpPr>
          <p:grpSpPr>
            <a:xfrm rot="5400000">
              <a:off x="6856806" y="2418472"/>
              <a:ext cx="632621" cy="101834"/>
              <a:chOff x="0" y="0"/>
              <a:chExt cx="3305741" cy="532130"/>
            </a:xfrm>
          </p:grpSpPr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FD62E052-9B12-4EC9-B6DB-EE0B18920AAD}"/>
                  </a:ext>
                </a:extLst>
              </p:cNvPr>
              <p:cNvSpPr/>
              <p:nvPr/>
            </p:nvSpPr>
            <p:spPr>
              <a:xfrm>
                <a:off x="0" y="0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sp>
          <p:nvSpPr>
            <p:cNvPr id="73" name="TextBox 21">
              <a:extLst>
                <a:ext uri="{FF2B5EF4-FFF2-40B4-BE49-F238E27FC236}">
                  <a16:creationId xmlns:a16="http://schemas.microsoft.com/office/drawing/2014/main" id="{D9E6B65B-4233-4BA0-B2D6-FA0162C95679}"/>
                </a:ext>
              </a:extLst>
            </p:cNvPr>
            <p:cNvSpPr txBox="1"/>
            <p:nvPr/>
          </p:nvSpPr>
          <p:spPr>
            <a:xfrm>
              <a:off x="3916844" y="1473689"/>
              <a:ext cx="333797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96"/>
                </a:lnSpc>
              </a:pPr>
              <a:r>
                <a:rPr lang="en-US" sz="1400" b="1" spc="112" dirty="0">
                  <a:latin typeface="Poppins "/>
                  <a:cs typeface="Poppins Light" panose="00000400000000000000" pitchFamily="50" charset="0"/>
                </a:rPr>
                <a:t>34 </a:t>
              </a:r>
              <a:r>
                <a:rPr lang="en-US" sz="1400" b="1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violent crime</a:t>
              </a:r>
            </a:p>
            <a:p>
              <a:pPr algn="r">
                <a:lnSpc>
                  <a:spcPts val="1696"/>
                </a:lnSpc>
              </a:pPr>
              <a:r>
                <a:rPr lang="en-US" sz="1400" b="1" spc="112" dirty="0">
                  <a:latin typeface="Poppins "/>
                  <a:cs typeface="Poppins Light" panose="00000400000000000000" pitchFamily="50" charset="0"/>
                </a:rPr>
                <a:t>623 </a:t>
              </a:r>
              <a:r>
                <a:rPr lang="en-US" sz="1400" b="1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property crime </a:t>
              </a:r>
            </a:p>
            <a:p>
              <a:pPr algn="r">
                <a:lnSpc>
                  <a:spcPts val="1696"/>
                </a:lnSpc>
              </a:pPr>
              <a:r>
                <a:rPr lang="en-US" sz="1400" b="1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Per 100k People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DF797D48-46B4-47F4-B2C9-6979952C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9736" y="2435173"/>
              <a:ext cx="747054" cy="602551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AB9C8C7-98F2-4D54-8122-4AF9661E1D0D}"/>
              </a:ext>
            </a:extLst>
          </p:cNvPr>
          <p:cNvGrpSpPr/>
          <p:nvPr/>
        </p:nvGrpSpPr>
        <p:grpSpPr>
          <a:xfrm>
            <a:off x="4465210" y="4594804"/>
            <a:ext cx="3139658" cy="1643231"/>
            <a:chOff x="4377661" y="4354344"/>
            <a:chExt cx="3139658" cy="1643231"/>
          </a:xfrm>
        </p:grpSpPr>
        <p:grpSp>
          <p:nvGrpSpPr>
            <p:cNvPr id="77" name="Group 10">
              <a:extLst>
                <a:ext uri="{FF2B5EF4-FFF2-40B4-BE49-F238E27FC236}">
                  <a16:creationId xmlns:a16="http://schemas.microsoft.com/office/drawing/2014/main" id="{DCF29EB2-101C-4D19-B0F0-375317D25444}"/>
                </a:ext>
              </a:extLst>
            </p:cNvPr>
            <p:cNvGrpSpPr/>
            <p:nvPr/>
          </p:nvGrpSpPr>
          <p:grpSpPr>
            <a:xfrm rot="-5400000">
              <a:off x="6606275" y="4928093"/>
              <a:ext cx="638599" cy="101834"/>
              <a:chOff x="0" y="0"/>
              <a:chExt cx="3336981" cy="532130"/>
            </a:xfrm>
          </p:grpSpPr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2DDDE583-C8A2-4098-ACD6-F819813F86BD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sp>
          <p:nvSpPr>
            <p:cNvPr id="78" name="TextBox 35">
              <a:extLst>
                <a:ext uri="{FF2B5EF4-FFF2-40B4-BE49-F238E27FC236}">
                  <a16:creationId xmlns:a16="http://schemas.microsoft.com/office/drawing/2014/main" id="{74475E6F-F363-44D4-99E2-F1D5B8BEE469}"/>
                </a:ext>
              </a:extLst>
            </p:cNvPr>
            <p:cNvSpPr txBox="1"/>
            <p:nvPr/>
          </p:nvSpPr>
          <p:spPr>
            <a:xfrm>
              <a:off x="4377661" y="5351244"/>
              <a:ext cx="2582003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28%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are college graduates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11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Schools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82%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of graduation rate</a:t>
              </a:r>
            </a:p>
          </p:txBody>
        </p:sp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A741B503-D19C-4027-A487-4D0BDD30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3418" y="4354344"/>
              <a:ext cx="583901" cy="505350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5256A60-B360-49CF-A26E-6FDCF5A8BE7D}"/>
              </a:ext>
            </a:extLst>
          </p:cNvPr>
          <p:cNvGrpSpPr/>
          <p:nvPr/>
        </p:nvGrpSpPr>
        <p:grpSpPr>
          <a:xfrm>
            <a:off x="8734080" y="4796037"/>
            <a:ext cx="2415998" cy="1553362"/>
            <a:chOff x="8661095" y="4198356"/>
            <a:chExt cx="2415998" cy="1553362"/>
          </a:xfrm>
        </p:grpSpPr>
        <p:pic>
          <p:nvPicPr>
            <p:cNvPr id="82" name="Picture 3">
              <a:extLst>
                <a:ext uri="{FF2B5EF4-FFF2-40B4-BE49-F238E27FC236}">
                  <a16:creationId xmlns:a16="http://schemas.microsoft.com/office/drawing/2014/main" id="{9C3AB513-24EB-496A-9BC7-4CFBA505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844346" y="4198356"/>
              <a:ext cx="345152" cy="282396"/>
            </a:xfrm>
            <a:prstGeom prst="rect">
              <a:avLst/>
            </a:prstGeom>
          </p:spPr>
        </p:pic>
        <p:grpSp>
          <p:nvGrpSpPr>
            <p:cNvPr id="83" name="Group 22">
              <a:extLst>
                <a:ext uri="{FF2B5EF4-FFF2-40B4-BE49-F238E27FC236}">
                  <a16:creationId xmlns:a16="http://schemas.microsoft.com/office/drawing/2014/main" id="{AA47AD8D-F247-4B88-A190-9B5BF63455A2}"/>
                </a:ext>
              </a:extLst>
            </p:cNvPr>
            <p:cNvGrpSpPr/>
            <p:nvPr/>
          </p:nvGrpSpPr>
          <p:grpSpPr>
            <a:xfrm>
              <a:off x="8797693" y="5167235"/>
              <a:ext cx="2279400" cy="584483"/>
              <a:chOff x="7762" y="19050"/>
              <a:chExt cx="4558798" cy="1168966"/>
            </a:xfrm>
          </p:grpSpPr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2EAD3558-704F-433E-A257-6DFE2D7FCBD3}"/>
                  </a:ext>
                </a:extLst>
              </p:cNvPr>
              <p:cNvSpPr txBox="1"/>
              <p:nvPr/>
            </p:nvSpPr>
            <p:spPr>
              <a:xfrm>
                <a:off x="7762" y="19050"/>
                <a:ext cx="4216982" cy="3385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Transportation</a:t>
                </a:r>
              </a:p>
            </p:txBody>
          </p:sp>
          <p:sp>
            <p:nvSpPr>
              <p:cNvPr id="87" name="TextBox 24">
                <a:extLst>
                  <a:ext uri="{FF2B5EF4-FFF2-40B4-BE49-F238E27FC236}">
                    <a16:creationId xmlns:a16="http://schemas.microsoft.com/office/drawing/2014/main" id="{2BCFFDAB-00D9-4D99-BE3D-FD846C764C9A}"/>
                  </a:ext>
                </a:extLst>
              </p:cNvPr>
              <p:cNvSpPr txBox="1"/>
              <p:nvPr/>
            </p:nvSpPr>
            <p:spPr>
              <a:xfrm>
                <a:off x="29656" y="326242"/>
                <a:ext cx="4536904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1hr 8 Minutes 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Average Commute Time</a:t>
                </a:r>
              </a:p>
            </p:txBody>
          </p:sp>
        </p:grpSp>
        <p:grpSp>
          <p:nvGrpSpPr>
            <p:cNvPr id="84" name="Group 10">
              <a:extLst>
                <a:ext uri="{FF2B5EF4-FFF2-40B4-BE49-F238E27FC236}">
                  <a16:creationId xmlns:a16="http://schemas.microsoft.com/office/drawing/2014/main" id="{611BD296-F8C3-4044-919E-CA91449A047D}"/>
                </a:ext>
              </a:extLst>
            </p:cNvPr>
            <p:cNvGrpSpPr/>
            <p:nvPr/>
          </p:nvGrpSpPr>
          <p:grpSpPr>
            <a:xfrm rot="-5400000">
              <a:off x="8392712" y="4696339"/>
              <a:ext cx="638599" cy="101834"/>
              <a:chOff x="0" y="0"/>
              <a:chExt cx="3336981" cy="532130"/>
            </a:xfrm>
          </p:grpSpPr>
          <p:sp>
            <p:nvSpPr>
              <p:cNvPr id="85" name="Freeform 11">
                <a:extLst>
                  <a:ext uri="{FF2B5EF4-FFF2-40B4-BE49-F238E27FC236}">
                    <a16:creationId xmlns:a16="http://schemas.microsoft.com/office/drawing/2014/main" id="{DEF2DE78-21AD-44BC-AC32-0BDEDD1D1392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B50AD33-901B-406C-80BC-3B5570097494}"/>
              </a:ext>
            </a:extLst>
          </p:cNvPr>
          <p:cNvGrpSpPr/>
          <p:nvPr/>
        </p:nvGrpSpPr>
        <p:grpSpPr>
          <a:xfrm>
            <a:off x="8588200" y="1604600"/>
            <a:ext cx="1785647" cy="1012981"/>
            <a:chOff x="8868876" y="1556968"/>
            <a:chExt cx="1785647" cy="1012981"/>
          </a:xfrm>
        </p:grpSpPr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1F6CE6C5-477F-4524-A0A5-7353C3C71851}"/>
                </a:ext>
              </a:extLst>
            </p:cNvPr>
            <p:cNvGrpSpPr/>
            <p:nvPr/>
          </p:nvGrpSpPr>
          <p:grpSpPr>
            <a:xfrm>
              <a:off x="8868876" y="1556968"/>
              <a:ext cx="1785647" cy="243734"/>
              <a:chOff x="-163336" y="204845"/>
              <a:chExt cx="3571293" cy="487467"/>
            </a:xfrm>
          </p:grpSpPr>
          <p:sp>
            <p:nvSpPr>
              <p:cNvPr id="93" name="TextBox 39">
                <a:extLst>
                  <a:ext uri="{FF2B5EF4-FFF2-40B4-BE49-F238E27FC236}">
                    <a16:creationId xmlns:a16="http://schemas.microsoft.com/office/drawing/2014/main" id="{F9068DF3-272C-4F67-AA6D-1F9095122E15}"/>
                  </a:ext>
                </a:extLst>
              </p:cNvPr>
              <p:cNvSpPr txBox="1"/>
              <p:nvPr/>
            </p:nvSpPr>
            <p:spPr>
              <a:xfrm>
                <a:off x="-163336" y="204845"/>
                <a:ext cx="3571293" cy="338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" panose="00000800000000000000" pitchFamily="50" charset="0"/>
                    <a:cs typeface="Poppins" panose="00000800000000000000" pitchFamily="50" charset="0"/>
                  </a:rPr>
                  <a:t>5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Coffee Shops</a:t>
                </a:r>
              </a:p>
            </p:txBody>
          </p:sp>
          <p:sp>
            <p:nvSpPr>
              <p:cNvPr id="94" name="TextBox 40">
                <a:extLst>
                  <a:ext uri="{FF2B5EF4-FFF2-40B4-BE49-F238E27FC236}">
                    <a16:creationId xmlns:a16="http://schemas.microsoft.com/office/drawing/2014/main" id="{B3970A5C-92BB-43A5-A9AA-87A819AABAEA}"/>
                  </a:ext>
                </a:extLst>
              </p:cNvPr>
              <p:cNvSpPr txBox="1"/>
              <p:nvPr/>
            </p:nvSpPr>
            <p:spPr>
              <a:xfrm>
                <a:off x="0" y="353759"/>
                <a:ext cx="2725377" cy="338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05"/>
                  </a:lnSpc>
                </a:pPr>
                <a:endParaRPr sz="140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90" name="Group 8">
              <a:extLst>
                <a:ext uri="{FF2B5EF4-FFF2-40B4-BE49-F238E27FC236}">
                  <a16:creationId xmlns:a16="http://schemas.microsoft.com/office/drawing/2014/main" id="{FD80D386-5AC0-413F-83F5-B4635EBEFD72}"/>
                </a:ext>
              </a:extLst>
            </p:cNvPr>
            <p:cNvGrpSpPr/>
            <p:nvPr/>
          </p:nvGrpSpPr>
          <p:grpSpPr>
            <a:xfrm rot="5400000">
              <a:off x="8623335" y="2021415"/>
              <a:ext cx="632378" cy="102077"/>
              <a:chOff x="524595" y="324287"/>
              <a:chExt cx="3304471" cy="533400"/>
            </a:xfrm>
          </p:grpSpPr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C7AAD22E-CDCE-494A-8080-FB8E77F89C6E}"/>
                  </a:ext>
                </a:extLst>
              </p:cNvPr>
              <p:cNvSpPr/>
              <p:nvPr/>
            </p:nvSpPr>
            <p:spPr>
              <a:xfrm>
                <a:off x="524595" y="324287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pic>
          <p:nvPicPr>
            <p:cNvPr id="91" name="图形 90" descr="咖啡">
              <a:extLst>
                <a:ext uri="{FF2B5EF4-FFF2-40B4-BE49-F238E27FC236}">
                  <a16:creationId xmlns:a16="http://schemas.microsoft.com/office/drawing/2014/main" id="{E5BA7A5C-3140-4769-9E2B-12C39367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14609" y="2072453"/>
              <a:ext cx="497496" cy="497496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F703947-7283-41F9-9D6F-D9E5A730DF09}"/>
              </a:ext>
            </a:extLst>
          </p:cNvPr>
          <p:cNvGrpSpPr/>
          <p:nvPr/>
        </p:nvGrpSpPr>
        <p:grpSpPr>
          <a:xfrm>
            <a:off x="9455213" y="3878937"/>
            <a:ext cx="3751729" cy="917100"/>
            <a:chOff x="9762633" y="3917156"/>
            <a:chExt cx="3751729" cy="91710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BAF4A5D-DB53-4F21-9765-052A2ED2D3E2}"/>
                </a:ext>
              </a:extLst>
            </p:cNvPr>
            <p:cNvGrpSpPr/>
            <p:nvPr/>
          </p:nvGrpSpPr>
          <p:grpSpPr>
            <a:xfrm>
              <a:off x="9762633" y="3917156"/>
              <a:ext cx="3751729" cy="917100"/>
              <a:chOff x="15072617" y="6071045"/>
              <a:chExt cx="3751729" cy="917100"/>
            </a:xfrm>
          </p:grpSpPr>
          <p:pic>
            <p:nvPicPr>
              <p:cNvPr id="98" name="Picture 16">
                <a:extLst>
                  <a:ext uri="{FF2B5EF4-FFF2-40B4-BE49-F238E27FC236}">
                    <a16:creationId xmlns:a16="http://schemas.microsoft.com/office/drawing/2014/main" id="{3027D24D-43CF-4AE2-96EB-78B4C9BB6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5072617" y="6071045"/>
                <a:ext cx="395374" cy="395374"/>
              </a:xfrm>
              <a:prstGeom prst="rect">
                <a:avLst/>
              </a:prstGeom>
            </p:spPr>
          </p:pic>
          <p:sp>
            <p:nvSpPr>
              <p:cNvPr id="99" name="TextBox 32">
                <a:extLst>
                  <a:ext uri="{FF2B5EF4-FFF2-40B4-BE49-F238E27FC236}">
                    <a16:creationId xmlns:a16="http://schemas.microsoft.com/office/drawing/2014/main" id="{A2076855-812D-41BF-850F-5C937B27A93A}"/>
                  </a:ext>
                </a:extLst>
              </p:cNvPr>
              <p:cNvSpPr txBox="1"/>
              <p:nvPr/>
            </p:nvSpPr>
            <p:spPr>
              <a:xfrm>
                <a:off x="16075463" y="6526480"/>
                <a:ext cx="2748883" cy="4616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4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Hospitals </a:t>
                </a:r>
              </a:p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Nearby</a:t>
                </a:r>
              </a:p>
            </p:txBody>
          </p:sp>
        </p:grp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77EB6E46-B8E9-4AD2-824F-F0D9FE97554B}"/>
                </a:ext>
              </a:extLst>
            </p:cNvPr>
            <p:cNvSpPr/>
            <p:nvPr/>
          </p:nvSpPr>
          <p:spPr>
            <a:xfrm rot="10800000">
              <a:off x="9851779" y="4395400"/>
              <a:ext cx="811729" cy="102077"/>
            </a:xfrm>
            <a:custGeom>
              <a:avLst/>
              <a:gdLst/>
              <a:ahLst/>
              <a:cxnLst/>
              <a:rect l="l" t="t" r="r" b="b"/>
              <a:pathLst>
                <a:path w="4241663" h="533400">
                  <a:moveTo>
                    <a:pt x="4164193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164193" y="335280"/>
                  </a:lnTo>
                  <a:cubicBezTo>
                    <a:pt x="4207373" y="335280"/>
                    <a:pt x="4241663" y="304800"/>
                    <a:pt x="4241663" y="266700"/>
                  </a:cubicBezTo>
                  <a:cubicBezTo>
                    <a:pt x="4241663" y="228600"/>
                    <a:pt x="4207373" y="198120"/>
                    <a:pt x="4164193" y="19812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</p:grpSp>
      <p:sp>
        <p:nvSpPr>
          <p:cNvPr id="100" name="灯片编号占位符 99">
            <a:extLst>
              <a:ext uri="{FF2B5EF4-FFF2-40B4-BE49-F238E27FC236}">
                <a16:creationId xmlns:a16="http://schemas.microsoft.com/office/drawing/2014/main" id="{E587B9EC-D6D3-4142-8669-4C677F5F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12</a:t>
            </a:fld>
            <a:endParaRPr lang="en-US"/>
          </a:p>
        </p:txBody>
      </p:sp>
      <p:sp>
        <p:nvSpPr>
          <p:cNvPr id="101" name="TextBox 23">
            <a:extLst>
              <a:ext uri="{FF2B5EF4-FFF2-40B4-BE49-F238E27FC236}">
                <a16:creationId xmlns:a16="http://schemas.microsoft.com/office/drawing/2014/main" id="{A3E17C3E-87A6-44A7-A3EC-58B33D221F67}"/>
              </a:ext>
            </a:extLst>
          </p:cNvPr>
          <p:cNvSpPr txBox="1"/>
          <p:nvPr/>
        </p:nvSpPr>
        <p:spPr>
          <a:xfrm>
            <a:off x="9652757" y="2764528"/>
            <a:ext cx="2524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Space to Hang Out,</a:t>
            </a:r>
          </a:p>
          <a:p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Natural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FA143416-6B6D-45BE-8CA6-3EB5025551AA}"/>
              </a:ext>
            </a:extLst>
          </p:cNvPr>
          <p:cNvSpPr txBox="1"/>
          <p:nvPr/>
        </p:nvSpPr>
        <p:spPr>
          <a:xfrm>
            <a:off x="4464442" y="3557642"/>
            <a:ext cx="2108492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Easy Shopping</a:t>
            </a:r>
          </a:p>
        </p:txBody>
      </p:sp>
      <p:sp>
        <p:nvSpPr>
          <p:cNvPr id="103" name="TextBox 23">
            <a:extLst>
              <a:ext uri="{FF2B5EF4-FFF2-40B4-BE49-F238E27FC236}">
                <a16:creationId xmlns:a16="http://schemas.microsoft.com/office/drawing/2014/main" id="{5CC3B028-827C-4603-A3DE-A2B659AFA691}"/>
              </a:ext>
            </a:extLst>
          </p:cNvPr>
          <p:cNvSpPr txBox="1"/>
          <p:nvPr/>
        </p:nvSpPr>
        <p:spPr>
          <a:xfrm>
            <a:off x="5291048" y="950805"/>
            <a:ext cx="2108492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Low Crime Rate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1082951" y="2542684"/>
            <a:ext cx="635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>
              <a:latin typeface="Poppins" panose="00000800000000000000" pitchFamily="50" charset="0"/>
              <a:cs typeface="Poppins" panose="00000800000000000000" pitchFamily="50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CD1334-58BE-4C3A-9970-559AF86B40D8}"/>
              </a:ext>
            </a:extLst>
          </p:cNvPr>
          <p:cNvSpPr txBox="1"/>
          <p:nvPr/>
        </p:nvSpPr>
        <p:spPr>
          <a:xfrm>
            <a:off x="709133" y="2057936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30,247</a:t>
            </a: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population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32014C-DECA-44FF-9732-C078F5C7DD25}"/>
              </a:ext>
            </a:extLst>
          </p:cNvPr>
          <p:cNvSpPr txBox="1"/>
          <p:nvPr/>
        </p:nvSpPr>
        <p:spPr>
          <a:xfrm>
            <a:off x="699776" y="3626694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$134,906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Income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730D7F4-4E21-4C5B-8F63-C5619C27E909}"/>
              </a:ext>
            </a:extLst>
          </p:cNvPr>
          <p:cNvSpPr txBox="1"/>
          <p:nvPr/>
        </p:nvSpPr>
        <p:spPr>
          <a:xfrm>
            <a:off x="649583" y="5293371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$1.1M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House Price</a:t>
            </a:r>
          </a:p>
        </p:txBody>
      </p:sp>
      <p:grpSp>
        <p:nvGrpSpPr>
          <p:cNvPr id="58" name="Group 46">
            <a:extLst>
              <a:ext uri="{FF2B5EF4-FFF2-40B4-BE49-F238E27FC236}">
                <a16:creationId xmlns:a16="http://schemas.microsoft.com/office/drawing/2014/main" id="{1640D059-8DFB-4E13-8D00-2DAE5822DFBC}"/>
              </a:ext>
            </a:extLst>
          </p:cNvPr>
          <p:cNvGrpSpPr/>
          <p:nvPr/>
        </p:nvGrpSpPr>
        <p:grpSpPr>
          <a:xfrm>
            <a:off x="896236" y="282648"/>
            <a:ext cx="2672119" cy="1826486"/>
            <a:chOff x="0" y="0"/>
            <a:chExt cx="5344237" cy="3652972"/>
          </a:xfrm>
        </p:grpSpPr>
        <p:sp>
          <p:nvSpPr>
            <p:cNvPr id="59" name="TextBox 47">
              <a:extLst>
                <a:ext uri="{FF2B5EF4-FFF2-40B4-BE49-F238E27FC236}">
                  <a16:creationId xmlns:a16="http://schemas.microsoft.com/office/drawing/2014/main" id="{EC7C67ED-F69C-40D9-A100-803F80AD72EC}"/>
                </a:ext>
              </a:extLst>
            </p:cNvPr>
            <p:cNvSpPr txBox="1"/>
            <p:nvPr/>
          </p:nvSpPr>
          <p:spPr>
            <a:xfrm>
              <a:off x="3628" y="3263892"/>
              <a:ext cx="4733081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</a:pPr>
              <a:endParaRPr sz="1200"/>
            </a:p>
          </p:txBody>
        </p:sp>
        <p:pic>
          <p:nvPicPr>
            <p:cNvPr id="60" name="Picture 48">
              <a:extLst>
                <a:ext uri="{FF2B5EF4-FFF2-40B4-BE49-F238E27FC236}">
                  <a16:creationId xmlns:a16="http://schemas.microsoft.com/office/drawing/2014/main" id="{64C6E977-35CC-41E3-9FFF-F496B245D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0"/>
              <a:ext cx="5344237" cy="84166"/>
            </a:xfrm>
            <a:prstGeom prst="rect">
              <a:avLst/>
            </a:prstGeom>
          </p:spPr>
        </p:pic>
        <p:pic>
          <p:nvPicPr>
            <p:cNvPr id="61" name="Picture 49">
              <a:extLst>
                <a:ext uri="{FF2B5EF4-FFF2-40B4-BE49-F238E27FC236}">
                  <a16:creationId xmlns:a16="http://schemas.microsoft.com/office/drawing/2014/main" id="{D7CD2DDC-823C-47DC-B292-BF9D55747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2760906"/>
              <a:ext cx="5344237" cy="84166"/>
            </a:xfrm>
            <a:prstGeom prst="rect">
              <a:avLst/>
            </a:prstGeom>
          </p:spPr>
        </p:pic>
      </p:grpSp>
      <p:sp>
        <p:nvSpPr>
          <p:cNvPr id="62" name="TextBox 50">
            <a:extLst>
              <a:ext uri="{FF2B5EF4-FFF2-40B4-BE49-F238E27FC236}">
                <a16:creationId xmlns:a16="http://schemas.microsoft.com/office/drawing/2014/main" id="{89DA297F-12DF-410F-8BF6-E965A7B3D0E2}"/>
              </a:ext>
            </a:extLst>
          </p:cNvPr>
          <p:cNvSpPr txBox="1"/>
          <p:nvPr/>
        </p:nvSpPr>
        <p:spPr>
          <a:xfrm>
            <a:off x="685800" y="607121"/>
            <a:ext cx="306345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Financial District,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Manhattan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8B15962-1864-48F7-8D7F-0362FDE856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3730" y="1059466"/>
            <a:ext cx="6228459" cy="4550266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D853F462-F20A-48B3-BEAB-140D8B626281}"/>
              </a:ext>
            </a:extLst>
          </p:cNvPr>
          <p:cNvGrpSpPr/>
          <p:nvPr/>
        </p:nvGrpSpPr>
        <p:grpSpPr>
          <a:xfrm>
            <a:off x="4607237" y="3009245"/>
            <a:ext cx="2754218" cy="767655"/>
            <a:chOff x="4512616" y="3190097"/>
            <a:chExt cx="2754218" cy="767655"/>
          </a:xfrm>
        </p:grpSpPr>
        <p:grpSp>
          <p:nvGrpSpPr>
            <p:cNvPr id="84" name="Group 4">
              <a:extLst>
                <a:ext uri="{FF2B5EF4-FFF2-40B4-BE49-F238E27FC236}">
                  <a16:creationId xmlns:a16="http://schemas.microsoft.com/office/drawing/2014/main" id="{CB87A75F-DF03-418D-B3F6-19BBFA44E636}"/>
                </a:ext>
              </a:extLst>
            </p:cNvPr>
            <p:cNvGrpSpPr/>
            <p:nvPr/>
          </p:nvGrpSpPr>
          <p:grpSpPr>
            <a:xfrm>
              <a:off x="6477466" y="3752505"/>
              <a:ext cx="686427" cy="101834"/>
              <a:chOff x="0" y="0"/>
              <a:chExt cx="3586898" cy="532130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582F77D4-2DD7-4C29-83F4-4BF424742F8D}"/>
                  </a:ext>
                </a:extLst>
              </p:cNvPr>
              <p:cNvSpPr/>
              <p:nvPr/>
            </p:nvSpPr>
            <p:spPr>
              <a:xfrm>
                <a:off x="0" y="0"/>
                <a:ext cx="3585628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585628" h="533400">
                    <a:moveTo>
                      <a:pt x="3508158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508158" y="335280"/>
                    </a:lnTo>
                    <a:cubicBezTo>
                      <a:pt x="3551338" y="335280"/>
                      <a:pt x="3585628" y="304800"/>
                      <a:pt x="3585628" y="266700"/>
                    </a:cubicBezTo>
                    <a:cubicBezTo>
                      <a:pt x="3585628" y="228600"/>
                      <a:pt x="3551338" y="198120"/>
                      <a:pt x="3508158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pic>
          <p:nvPicPr>
            <p:cNvPr id="85" name="Picture 18">
              <a:extLst>
                <a:ext uri="{FF2B5EF4-FFF2-40B4-BE49-F238E27FC236}">
                  <a16:creationId xmlns:a16="http://schemas.microsoft.com/office/drawing/2014/main" id="{E27BD6B6-F82C-4EC0-BF0B-F2BF4E6E8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964209" y="3190097"/>
              <a:ext cx="302625" cy="433094"/>
            </a:xfrm>
            <a:prstGeom prst="rect">
              <a:avLst/>
            </a:prstGeom>
          </p:spPr>
        </p:pic>
        <p:sp>
          <p:nvSpPr>
            <p:cNvPr id="86" name="TextBox 20">
              <a:extLst>
                <a:ext uri="{FF2B5EF4-FFF2-40B4-BE49-F238E27FC236}">
                  <a16:creationId xmlns:a16="http://schemas.microsoft.com/office/drawing/2014/main" id="{F8139C39-1E5E-43A2-A6EE-9F998040DA09}"/>
                </a:ext>
              </a:extLst>
            </p:cNvPr>
            <p:cNvSpPr txBox="1"/>
            <p:nvPr/>
          </p:nvSpPr>
          <p:spPr>
            <a:xfrm>
              <a:off x="4512616" y="3742308"/>
              <a:ext cx="1991017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77" dirty="0">
                  <a:latin typeface="Poppins "/>
                  <a:cs typeface="Poppins" panose="00000800000000000000" pitchFamily="50" charset="0"/>
                </a:rPr>
                <a:t>18</a:t>
              </a: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 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Grocery Stores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D66DE0F-92DA-45C5-BB6E-CCFA317BA915}"/>
              </a:ext>
            </a:extLst>
          </p:cNvPr>
          <p:cNvGrpSpPr/>
          <p:nvPr/>
        </p:nvGrpSpPr>
        <p:grpSpPr>
          <a:xfrm>
            <a:off x="9981164" y="3060215"/>
            <a:ext cx="2309461" cy="735084"/>
            <a:chOff x="9513022" y="2690392"/>
            <a:chExt cx="2309461" cy="735084"/>
          </a:xfrm>
        </p:grpSpPr>
        <p:grpSp>
          <p:nvGrpSpPr>
            <p:cNvPr id="89" name="Group 12">
              <a:extLst>
                <a:ext uri="{FF2B5EF4-FFF2-40B4-BE49-F238E27FC236}">
                  <a16:creationId xmlns:a16="http://schemas.microsoft.com/office/drawing/2014/main" id="{6B3E39D5-5A61-4FB9-9320-7A7CBD967430}"/>
                </a:ext>
              </a:extLst>
            </p:cNvPr>
            <p:cNvGrpSpPr/>
            <p:nvPr/>
          </p:nvGrpSpPr>
          <p:grpSpPr>
            <a:xfrm rot="-10800000">
              <a:off x="9660597" y="3235880"/>
              <a:ext cx="811972" cy="101834"/>
              <a:chOff x="0" y="0"/>
              <a:chExt cx="4242933" cy="532130"/>
            </a:xfrm>
          </p:grpSpPr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913604C8-0EE0-4AFA-BDE5-3841ADBD13DA}"/>
                  </a:ext>
                </a:extLst>
              </p:cNvPr>
              <p:cNvSpPr/>
              <p:nvPr/>
            </p:nvSpPr>
            <p:spPr>
              <a:xfrm>
                <a:off x="0" y="0"/>
                <a:ext cx="4241663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241663" h="533400">
                    <a:moveTo>
                      <a:pt x="4164193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4164193" y="335280"/>
                    </a:lnTo>
                    <a:cubicBezTo>
                      <a:pt x="4207373" y="335280"/>
                      <a:pt x="4241663" y="304800"/>
                      <a:pt x="4241663" y="266700"/>
                    </a:cubicBezTo>
                    <a:cubicBezTo>
                      <a:pt x="4241663" y="228600"/>
                      <a:pt x="4207373" y="198120"/>
                      <a:pt x="4164193" y="198120"/>
                    </a:cubicBezTo>
                    <a:close/>
                  </a:path>
                </a:pathLst>
              </a:custGeom>
              <a:solidFill>
                <a:srgbClr val="F15A29"/>
              </a:solidFill>
            </p:spPr>
          </p:sp>
        </p:grpSp>
        <p:pic>
          <p:nvPicPr>
            <p:cNvPr id="90" name="Picture 17">
              <a:extLst>
                <a:ext uri="{FF2B5EF4-FFF2-40B4-BE49-F238E27FC236}">
                  <a16:creationId xmlns:a16="http://schemas.microsoft.com/office/drawing/2014/main" id="{794B2432-316C-4BA7-B3FB-582635C9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513022" y="2690392"/>
              <a:ext cx="497495" cy="497495"/>
            </a:xfrm>
            <a:prstGeom prst="rect">
              <a:avLst/>
            </a:prstGeom>
          </p:spPr>
        </p:pic>
        <p:sp>
          <p:nvSpPr>
            <p:cNvPr id="91" name="TextBox 26">
              <a:extLst>
                <a:ext uri="{FF2B5EF4-FFF2-40B4-BE49-F238E27FC236}">
                  <a16:creationId xmlns:a16="http://schemas.microsoft.com/office/drawing/2014/main" id="{B432B178-75A1-419E-B24C-5B487B257ECF}"/>
                </a:ext>
              </a:extLst>
            </p:cNvPr>
            <p:cNvSpPr txBox="1"/>
            <p:nvPr/>
          </p:nvSpPr>
          <p:spPr>
            <a:xfrm>
              <a:off x="10547582" y="3256199"/>
              <a:ext cx="1274901" cy="169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7"/>
                </a:lnSpc>
              </a:pP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17 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Park</a:t>
              </a:r>
              <a:r>
                <a:rPr lang="en-US" altLang="zh-CN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</a:t>
              </a:r>
              <a:endParaRPr lang="en-US" sz="1400" spc="77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F955D03-B722-4637-BA43-1E91EE3B7CFB}"/>
              </a:ext>
            </a:extLst>
          </p:cNvPr>
          <p:cNvGrpSpPr/>
          <p:nvPr/>
        </p:nvGrpSpPr>
        <p:grpSpPr>
          <a:xfrm>
            <a:off x="4023484" y="972890"/>
            <a:ext cx="3989946" cy="1564035"/>
            <a:chOff x="3916844" y="1473689"/>
            <a:chExt cx="3989946" cy="1564035"/>
          </a:xfrm>
        </p:grpSpPr>
        <p:grpSp>
          <p:nvGrpSpPr>
            <p:cNvPr id="94" name="Group 8">
              <a:extLst>
                <a:ext uri="{FF2B5EF4-FFF2-40B4-BE49-F238E27FC236}">
                  <a16:creationId xmlns:a16="http://schemas.microsoft.com/office/drawing/2014/main" id="{E053B907-D682-4BA1-AF2B-CB408E683B3E}"/>
                </a:ext>
              </a:extLst>
            </p:cNvPr>
            <p:cNvGrpSpPr/>
            <p:nvPr/>
          </p:nvGrpSpPr>
          <p:grpSpPr>
            <a:xfrm rot="5400000">
              <a:off x="6856806" y="2418229"/>
              <a:ext cx="632378" cy="102077"/>
              <a:chOff x="0" y="0"/>
              <a:chExt cx="3304470" cy="533400"/>
            </a:xfrm>
          </p:grpSpPr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28B97401-43C9-4E59-B542-E1E7169C1852}"/>
                  </a:ext>
                </a:extLst>
              </p:cNvPr>
              <p:cNvSpPr/>
              <p:nvPr/>
            </p:nvSpPr>
            <p:spPr>
              <a:xfrm>
                <a:off x="0" y="0"/>
                <a:ext cx="330447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sp>
          <p:nvSpPr>
            <p:cNvPr id="95" name="TextBox 21">
              <a:extLst>
                <a:ext uri="{FF2B5EF4-FFF2-40B4-BE49-F238E27FC236}">
                  <a16:creationId xmlns:a16="http://schemas.microsoft.com/office/drawing/2014/main" id="{865EF565-C8E3-426F-9576-1A6D5B7DB68C}"/>
                </a:ext>
              </a:extLst>
            </p:cNvPr>
            <p:cNvSpPr txBox="1"/>
            <p:nvPr/>
          </p:nvSpPr>
          <p:spPr>
            <a:xfrm>
              <a:off x="3916844" y="1473689"/>
              <a:ext cx="333797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941 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violent crime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5094 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property crime 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Per 100k People</a:t>
              </a:r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20181F4-BE0F-4CAB-A0B2-748EA407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9736" y="2435173"/>
              <a:ext cx="747054" cy="602551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D0D2AA1-78D8-4026-BB1C-61F4D9C76077}"/>
              </a:ext>
            </a:extLst>
          </p:cNvPr>
          <p:cNvGrpSpPr/>
          <p:nvPr/>
        </p:nvGrpSpPr>
        <p:grpSpPr>
          <a:xfrm>
            <a:off x="4476827" y="4683447"/>
            <a:ext cx="3287728" cy="1831010"/>
            <a:chOff x="4229591" y="4354344"/>
            <a:chExt cx="3287728" cy="1831010"/>
          </a:xfrm>
        </p:grpSpPr>
        <p:grpSp>
          <p:nvGrpSpPr>
            <p:cNvPr id="99" name="Group 10">
              <a:extLst>
                <a:ext uri="{FF2B5EF4-FFF2-40B4-BE49-F238E27FC236}">
                  <a16:creationId xmlns:a16="http://schemas.microsoft.com/office/drawing/2014/main" id="{D377636A-1715-43E6-B589-11C7CB8AC58C}"/>
                </a:ext>
              </a:extLst>
            </p:cNvPr>
            <p:cNvGrpSpPr/>
            <p:nvPr/>
          </p:nvGrpSpPr>
          <p:grpSpPr>
            <a:xfrm rot="-5400000">
              <a:off x="6606275" y="4928093"/>
              <a:ext cx="638599" cy="101834"/>
              <a:chOff x="0" y="0"/>
              <a:chExt cx="3336981" cy="532130"/>
            </a:xfrm>
          </p:grpSpPr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F2434434-EDB7-441D-9A9D-E7D43C4D3DE1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sp>
          <p:nvSpPr>
            <p:cNvPr id="100" name="TextBox 35">
              <a:extLst>
                <a:ext uri="{FF2B5EF4-FFF2-40B4-BE49-F238E27FC236}">
                  <a16:creationId xmlns:a16="http://schemas.microsoft.com/office/drawing/2014/main" id="{7A6ADDF6-72FE-45D9-BA61-4302B276F25C}"/>
                </a:ext>
              </a:extLst>
            </p:cNvPr>
            <p:cNvSpPr txBox="1"/>
            <p:nvPr/>
          </p:nvSpPr>
          <p:spPr>
            <a:xfrm>
              <a:off x="4229591" y="5539023"/>
              <a:ext cx="2582003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85%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are college graduates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33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Schools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88%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of graduation rate</a:t>
              </a:r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0297BDD-DB79-43DF-95A4-FFC8A220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3418" y="4354344"/>
              <a:ext cx="583901" cy="505350"/>
            </a:xfrm>
            <a:prstGeom prst="rect">
              <a:avLst/>
            </a:prstGeom>
          </p:spPr>
        </p:pic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108A2701-BF0E-407F-B457-E312CB4DAA2E}"/>
              </a:ext>
            </a:extLst>
          </p:cNvPr>
          <p:cNvGrpSpPr/>
          <p:nvPr/>
        </p:nvGrpSpPr>
        <p:grpSpPr>
          <a:xfrm>
            <a:off x="8609679" y="4637930"/>
            <a:ext cx="2415998" cy="1553362"/>
            <a:chOff x="8661095" y="4198356"/>
            <a:chExt cx="2415998" cy="1553362"/>
          </a:xfrm>
        </p:grpSpPr>
        <p:pic>
          <p:nvPicPr>
            <p:cNvPr id="104" name="Picture 3">
              <a:extLst>
                <a:ext uri="{FF2B5EF4-FFF2-40B4-BE49-F238E27FC236}">
                  <a16:creationId xmlns:a16="http://schemas.microsoft.com/office/drawing/2014/main" id="{AD30B432-31D4-4443-A8A1-9FA50BB68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844346" y="4198356"/>
              <a:ext cx="345152" cy="282396"/>
            </a:xfrm>
            <a:prstGeom prst="rect">
              <a:avLst/>
            </a:prstGeom>
          </p:spPr>
        </p:pic>
        <p:grpSp>
          <p:nvGrpSpPr>
            <p:cNvPr id="105" name="Group 22">
              <a:extLst>
                <a:ext uri="{FF2B5EF4-FFF2-40B4-BE49-F238E27FC236}">
                  <a16:creationId xmlns:a16="http://schemas.microsoft.com/office/drawing/2014/main" id="{5866B1E0-1946-4D9F-8396-FEF8D30CE71B}"/>
                </a:ext>
              </a:extLst>
            </p:cNvPr>
            <p:cNvGrpSpPr/>
            <p:nvPr/>
          </p:nvGrpSpPr>
          <p:grpSpPr>
            <a:xfrm>
              <a:off x="8797693" y="5167235"/>
              <a:ext cx="2279400" cy="584483"/>
              <a:chOff x="7762" y="19050"/>
              <a:chExt cx="4558798" cy="1168966"/>
            </a:xfrm>
          </p:grpSpPr>
          <p:sp>
            <p:nvSpPr>
              <p:cNvPr id="108" name="TextBox 23">
                <a:extLst>
                  <a:ext uri="{FF2B5EF4-FFF2-40B4-BE49-F238E27FC236}">
                    <a16:creationId xmlns:a16="http://schemas.microsoft.com/office/drawing/2014/main" id="{DED57DD4-5C9D-4665-9FDB-1B2710F8D383}"/>
                  </a:ext>
                </a:extLst>
              </p:cNvPr>
              <p:cNvSpPr txBox="1"/>
              <p:nvPr/>
            </p:nvSpPr>
            <p:spPr>
              <a:xfrm>
                <a:off x="7762" y="19050"/>
                <a:ext cx="4216982" cy="3385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Transportation</a:t>
                </a:r>
              </a:p>
            </p:txBody>
          </p: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2294A593-AEAD-4B47-B207-F4168082B86C}"/>
                  </a:ext>
                </a:extLst>
              </p:cNvPr>
              <p:cNvSpPr txBox="1"/>
              <p:nvPr/>
            </p:nvSpPr>
            <p:spPr>
              <a:xfrm>
                <a:off x="29656" y="326242"/>
                <a:ext cx="4536904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21 Minutes 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Average Commute Time</a:t>
                </a:r>
              </a:p>
            </p:txBody>
          </p:sp>
        </p:grpSp>
        <p:grpSp>
          <p:nvGrpSpPr>
            <p:cNvPr id="106" name="Group 10">
              <a:extLst>
                <a:ext uri="{FF2B5EF4-FFF2-40B4-BE49-F238E27FC236}">
                  <a16:creationId xmlns:a16="http://schemas.microsoft.com/office/drawing/2014/main" id="{3851B73A-BA67-40B2-964A-5EDCC843B6D4}"/>
                </a:ext>
              </a:extLst>
            </p:cNvPr>
            <p:cNvGrpSpPr/>
            <p:nvPr/>
          </p:nvGrpSpPr>
          <p:grpSpPr>
            <a:xfrm rot="-5400000">
              <a:off x="8392712" y="4696339"/>
              <a:ext cx="638599" cy="101834"/>
              <a:chOff x="0" y="0"/>
              <a:chExt cx="3336981" cy="532130"/>
            </a:xfrm>
          </p:grpSpPr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id="{EA02BB5A-4309-4DE7-B2F6-728A52A9FD45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0B69697-59EB-4B4A-BAD0-C9AA6E8DFAB7}"/>
              </a:ext>
            </a:extLst>
          </p:cNvPr>
          <p:cNvGrpSpPr/>
          <p:nvPr/>
        </p:nvGrpSpPr>
        <p:grpSpPr>
          <a:xfrm>
            <a:off x="8590070" y="1626915"/>
            <a:ext cx="1785647" cy="1012981"/>
            <a:chOff x="8868876" y="1556968"/>
            <a:chExt cx="1785647" cy="1012981"/>
          </a:xfrm>
        </p:grpSpPr>
        <p:grpSp>
          <p:nvGrpSpPr>
            <p:cNvPr id="111" name="Group 38">
              <a:extLst>
                <a:ext uri="{FF2B5EF4-FFF2-40B4-BE49-F238E27FC236}">
                  <a16:creationId xmlns:a16="http://schemas.microsoft.com/office/drawing/2014/main" id="{531F81ED-DC5E-4BE9-B80F-EE3917425446}"/>
                </a:ext>
              </a:extLst>
            </p:cNvPr>
            <p:cNvGrpSpPr/>
            <p:nvPr/>
          </p:nvGrpSpPr>
          <p:grpSpPr>
            <a:xfrm>
              <a:off x="8868876" y="1556968"/>
              <a:ext cx="1785647" cy="243734"/>
              <a:chOff x="-163336" y="204845"/>
              <a:chExt cx="3571293" cy="487467"/>
            </a:xfrm>
          </p:grpSpPr>
          <p:sp>
            <p:nvSpPr>
              <p:cNvPr id="115" name="TextBox 39">
                <a:extLst>
                  <a:ext uri="{FF2B5EF4-FFF2-40B4-BE49-F238E27FC236}">
                    <a16:creationId xmlns:a16="http://schemas.microsoft.com/office/drawing/2014/main" id="{24C17529-28DF-49D9-883D-CF599CC7A8B1}"/>
                  </a:ext>
                </a:extLst>
              </p:cNvPr>
              <p:cNvSpPr txBox="1"/>
              <p:nvPr/>
            </p:nvSpPr>
            <p:spPr>
              <a:xfrm>
                <a:off x="-163336" y="204845"/>
                <a:ext cx="3571293" cy="338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 "/>
                    <a:cs typeface="Poppins" panose="00000800000000000000" pitchFamily="50" charset="0"/>
                  </a:rPr>
                  <a:t>30</a:t>
                </a:r>
                <a:r>
                  <a:rPr lang="en-US" sz="1400" spc="77" dirty="0">
                    <a:latin typeface="Poppins "/>
                    <a:cs typeface="Poppins Light" panose="00000400000000000000" pitchFamily="50" charset="0"/>
                  </a:rPr>
                  <a:t> 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Coffee Shops</a:t>
                </a:r>
              </a:p>
            </p:txBody>
          </p:sp>
          <p:sp>
            <p:nvSpPr>
              <p:cNvPr id="116" name="TextBox 40">
                <a:extLst>
                  <a:ext uri="{FF2B5EF4-FFF2-40B4-BE49-F238E27FC236}">
                    <a16:creationId xmlns:a16="http://schemas.microsoft.com/office/drawing/2014/main" id="{3A48F187-2970-4A42-A50C-BE224DDC50AD}"/>
                  </a:ext>
                </a:extLst>
              </p:cNvPr>
              <p:cNvSpPr txBox="1"/>
              <p:nvPr/>
            </p:nvSpPr>
            <p:spPr>
              <a:xfrm>
                <a:off x="0" y="353759"/>
                <a:ext cx="2725377" cy="338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05"/>
                  </a:lnSpc>
                </a:pPr>
                <a:endParaRPr sz="140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112" name="Group 8">
              <a:extLst>
                <a:ext uri="{FF2B5EF4-FFF2-40B4-BE49-F238E27FC236}">
                  <a16:creationId xmlns:a16="http://schemas.microsoft.com/office/drawing/2014/main" id="{062488D4-8623-492C-9F21-F16B2E80213A}"/>
                </a:ext>
              </a:extLst>
            </p:cNvPr>
            <p:cNvGrpSpPr/>
            <p:nvPr/>
          </p:nvGrpSpPr>
          <p:grpSpPr>
            <a:xfrm rot="5400000">
              <a:off x="8623335" y="2021415"/>
              <a:ext cx="632378" cy="102077"/>
              <a:chOff x="524595" y="324287"/>
              <a:chExt cx="3304471" cy="533400"/>
            </a:xfrm>
          </p:grpSpPr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7B29192-A92D-4778-B210-467846FD9C28}"/>
                  </a:ext>
                </a:extLst>
              </p:cNvPr>
              <p:cNvSpPr/>
              <p:nvPr/>
            </p:nvSpPr>
            <p:spPr>
              <a:xfrm>
                <a:off x="524595" y="324287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pic>
          <p:nvPicPr>
            <p:cNvPr id="113" name="图形 112" descr="咖啡">
              <a:extLst>
                <a:ext uri="{FF2B5EF4-FFF2-40B4-BE49-F238E27FC236}">
                  <a16:creationId xmlns:a16="http://schemas.microsoft.com/office/drawing/2014/main" id="{E31E2C7F-5746-493B-B9D0-8C708392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14609" y="2072453"/>
              <a:ext cx="497496" cy="497496"/>
            </a:xfrm>
            <a:prstGeom prst="rect">
              <a:avLst/>
            </a:prstGeom>
          </p:spPr>
        </p:pic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3291E8F-BE99-4F8F-B11E-F02A6D24017E}"/>
              </a:ext>
            </a:extLst>
          </p:cNvPr>
          <p:cNvGrpSpPr/>
          <p:nvPr/>
        </p:nvGrpSpPr>
        <p:grpSpPr>
          <a:xfrm>
            <a:off x="9699403" y="4111442"/>
            <a:ext cx="3751729" cy="917100"/>
            <a:chOff x="9762633" y="3917156"/>
            <a:chExt cx="3751729" cy="917100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70AA556B-A2C6-43BA-A083-1A860B0EF85F}"/>
                </a:ext>
              </a:extLst>
            </p:cNvPr>
            <p:cNvGrpSpPr/>
            <p:nvPr/>
          </p:nvGrpSpPr>
          <p:grpSpPr>
            <a:xfrm>
              <a:off x="9762633" y="3917156"/>
              <a:ext cx="3751729" cy="917100"/>
              <a:chOff x="15072617" y="6071045"/>
              <a:chExt cx="3751729" cy="917100"/>
            </a:xfrm>
          </p:grpSpPr>
          <p:pic>
            <p:nvPicPr>
              <p:cNvPr id="118" name="Picture 16">
                <a:extLst>
                  <a:ext uri="{FF2B5EF4-FFF2-40B4-BE49-F238E27FC236}">
                    <a16:creationId xmlns:a16="http://schemas.microsoft.com/office/drawing/2014/main" id="{2F157616-7562-499C-900F-2D3432624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5072617" y="6071045"/>
                <a:ext cx="395374" cy="395374"/>
              </a:xfrm>
              <a:prstGeom prst="rect">
                <a:avLst/>
              </a:prstGeom>
            </p:spPr>
          </p:pic>
          <p:sp>
            <p:nvSpPr>
              <p:cNvPr id="120" name="TextBox 32">
                <a:extLst>
                  <a:ext uri="{FF2B5EF4-FFF2-40B4-BE49-F238E27FC236}">
                    <a16:creationId xmlns:a16="http://schemas.microsoft.com/office/drawing/2014/main" id="{AE4903B5-E0E0-4E24-956F-263E7EF2E02D}"/>
                  </a:ext>
                </a:extLst>
              </p:cNvPr>
              <p:cNvSpPr txBox="1"/>
              <p:nvPr/>
            </p:nvSpPr>
            <p:spPr>
              <a:xfrm>
                <a:off x="16075463" y="6526480"/>
                <a:ext cx="2748883" cy="4616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10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Hospitals </a:t>
                </a:r>
              </a:p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Nearby</a:t>
                </a:r>
              </a:p>
            </p:txBody>
          </p:sp>
        </p:grp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30D806AB-DF34-48E2-A892-3A32250028FF}"/>
                </a:ext>
              </a:extLst>
            </p:cNvPr>
            <p:cNvSpPr/>
            <p:nvPr/>
          </p:nvSpPr>
          <p:spPr>
            <a:xfrm rot="10800000">
              <a:off x="9851779" y="4395400"/>
              <a:ext cx="811729" cy="102077"/>
            </a:xfrm>
            <a:custGeom>
              <a:avLst/>
              <a:gdLst/>
              <a:ahLst/>
              <a:cxnLst/>
              <a:rect l="l" t="t" r="r" b="b"/>
              <a:pathLst>
                <a:path w="4241663" h="533400">
                  <a:moveTo>
                    <a:pt x="4164193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164193" y="335280"/>
                  </a:lnTo>
                  <a:cubicBezTo>
                    <a:pt x="4207373" y="335280"/>
                    <a:pt x="4241663" y="304800"/>
                    <a:pt x="4241663" y="266700"/>
                  </a:cubicBezTo>
                  <a:cubicBezTo>
                    <a:pt x="4241663" y="228600"/>
                    <a:pt x="4207373" y="198120"/>
                    <a:pt x="4164193" y="19812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</p:grpSp>
      <p:sp>
        <p:nvSpPr>
          <p:cNvPr id="124" name="灯片编号占位符 123">
            <a:extLst>
              <a:ext uri="{FF2B5EF4-FFF2-40B4-BE49-F238E27FC236}">
                <a16:creationId xmlns:a16="http://schemas.microsoft.com/office/drawing/2014/main" id="{CD4754EE-E209-4303-9277-7A9339F0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8673" y="6222958"/>
            <a:ext cx="2743200" cy="365125"/>
          </a:xfrm>
        </p:spPr>
        <p:txBody>
          <a:bodyPr/>
          <a:lstStyle/>
          <a:p>
            <a:fld id="{386D1B81-344F-F34B-B75E-D99F956C4AD0}" type="slidenum">
              <a:rPr lang="en-US" smtClean="0"/>
              <a:t>13</a:t>
            </a:fld>
            <a:endParaRPr lang="en-US"/>
          </a:p>
        </p:txBody>
      </p:sp>
      <p:sp>
        <p:nvSpPr>
          <p:cNvPr id="125" name="TextBox 23">
            <a:extLst>
              <a:ext uri="{FF2B5EF4-FFF2-40B4-BE49-F238E27FC236}">
                <a16:creationId xmlns:a16="http://schemas.microsoft.com/office/drawing/2014/main" id="{199162D1-A059-4614-A052-55C5979950DB}"/>
              </a:ext>
            </a:extLst>
          </p:cNvPr>
          <p:cNvSpPr txBox="1"/>
          <p:nvPr/>
        </p:nvSpPr>
        <p:spPr>
          <a:xfrm>
            <a:off x="4582515" y="3377563"/>
            <a:ext cx="2108492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Easy Shopping</a:t>
            </a:r>
          </a:p>
        </p:txBody>
      </p:sp>
      <p:sp>
        <p:nvSpPr>
          <p:cNvPr id="131" name="TextBox 23">
            <a:extLst>
              <a:ext uri="{FF2B5EF4-FFF2-40B4-BE49-F238E27FC236}">
                <a16:creationId xmlns:a16="http://schemas.microsoft.com/office/drawing/2014/main" id="{A1555EF5-A1AB-449F-9431-A28764927682}"/>
              </a:ext>
            </a:extLst>
          </p:cNvPr>
          <p:cNvSpPr txBox="1"/>
          <p:nvPr/>
        </p:nvSpPr>
        <p:spPr>
          <a:xfrm>
            <a:off x="8609330" y="1022903"/>
            <a:ext cx="210849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A Lot of Places to Hang Out</a:t>
            </a:r>
          </a:p>
        </p:txBody>
      </p:sp>
      <p:sp>
        <p:nvSpPr>
          <p:cNvPr id="132" name="TextBox 23">
            <a:extLst>
              <a:ext uri="{FF2B5EF4-FFF2-40B4-BE49-F238E27FC236}">
                <a16:creationId xmlns:a16="http://schemas.microsoft.com/office/drawing/2014/main" id="{0E2580FA-B714-4762-85B1-7B44D5140B5D}"/>
              </a:ext>
            </a:extLst>
          </p:cNvPr>
          <p:cNvSpPr txBox="1"/>
          <p:nvPr/>
        </p:nvSpPr>
        <p:spPr>
          <a:xfrm>
            <a:off x="3541095" y="5332733"/>
            <a:ext cx="351773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Highly Educated</a:t>
            </a:r>
          </a:p>
          <a:p>
            <a:pPr algn="r"/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Residents</a:t>
            </a:r>
          </a:p>
        </p:txBody>
      </p:sp>
    </p:spTree>
    <p:extLst>
      <p:ext uri="{BB962C8B-B14F-4D97-AF65-F5344CB8AC3E}">
        <p14:creationId xmlns:p14="http://schemas.microsoft.com/office/powerpoint/2010/main" val="148518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31183-164C-D048-A144-5A60086A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5096" y="0"/>
            <a:ext cx="548690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5E9215-595E-554E-A76B-34EB064D8C12}"/>
              </a:ext>
            </a:extLst>
          </p:cNvPr>
          <p:cNvSpPr/>
          <p:nvPr/>
        </p:nvSpPr>
        <p:spPr>
          <a:xfrm>
            <a:off x="0" y="324091"/>
            <a:ext cx="6620720" cy="3429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8FA02-538E-9E40-BB61-1D41324ED3DC}"/>
              </a:ext>
            </a:extLst>
          </p:cNvPr>
          <p:cNvSpPr txBox="1"/>
          <p:nvPr/>
        </p:nvSpPr>
        <p:spPr>
          <a:xfrm>
            <a:off x="865548" y="2755195"/>
            <a:ext cx="4930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833936"/>
                </a:solidFill>
                <a:latin typeface="Rubik" pitchFamily="2" charset="-79"/>
                <a:cs typeface="Rubik" pitchFamily="2" charset="-79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43A08-5A4A-A846-9C34-AD6CA8C8874A}"/>
              </a:ext>
            </a:extLst>
          </p:cNvPr>
          <p:cNvSpPr/>
          <p:nvPr/>
        </p:nvSpPr>
        <p:spPr>
          <a:xfrm>
            <a:off x="865547" y="3753091"/>
            <a:ext cx="4930817" cy="110100"/>
          </a:xfrm>
          <a:prstGeom prst="rect">
            <a:avLst/>
          </a:prstGeom>
          <a:solidFill>
            <a:srgbClr val="833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3936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809B35-24CC-4217-AE67-F59D5E2E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8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516A1-E3D9-4A0F-83C8-1916C60C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AA9E1-6902-445F-B8A4-5BAFB0C53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28BE96-2636-4E1B-98F5-55EEF08C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21" y="928441"/>
            <a:ext cx="9709420" cy="55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7402C-BB7E-44D4-B41B-EF9562FF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7E423B-E216-4511-B46E-4DF7B9FB810E}"/>
              </a:ext>
            </a:extLst>
          </p:cNvPr>
          <p:cNvSpPr/>
          <p:nvPr/>
        </p:nvSpPr>
        <p:spPr>
          <a:xfrm>
            <a:off x="7734269" y="1314098"/>
            <a:ext cx="41569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We had datasets of the 5 different boroughs for each year, 2017, 2018 and 2019.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We had to create a union of all the data. 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Had to make sure the data from the 5 boroughs for 2019 starts from 1/1/2019 to avoid duplicate entries.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After the union of all 5 boroughs from all 3 years, we removed the data which had sale price as 0.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Cleaned the dataset and exported it.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6B9F393-FD08-4DA4-8D57-1578C276FBA4}"/>
              </a:ext>
            </a:extLst>
          </p:cNvPr>
          <p:cNvSpPr txBox="1"/>
          <p:nvPr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9643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54903-0E56-478F-92A8-943EBD4B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58D66-9F1F-4379-9EEA-03E61157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8C936F-4DD3-447C-B415-14FCF3A4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5" y="1458212"/>
            <a:ext cx="10611173" cy="48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39CE6-2571-4873-A237-28CA0D27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73BF30B-D05D-4F83-85C8-959F6D130891}"/>
              </a:ext>
            </a:extLst>
          </p:cNvPr>
          <p:cNvSpPr txBox="1"/>
          <p:nvPr/>
        </p:nvSpPr>
        <p:spPr>
          <a:xfrm>
            <a:off x="210868" y="457774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Appendix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D7E89E-0FF9-41F6-A0FE-87CE83110B73}"/>
              </a:ext>
            </a:extLst>
          </p:cNvPr>
          <p:cNvSpPr/>
          <p:nvPr/>
        </p:nvSpPr>
        <p:spPr>
          <a:xfrm>
            <a:off x="7647296" y="503776"/>
            <a:ext cx="38429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Took the 2017 sales data set, checked it, did a summation of all sales for each neighborhood.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Calculated the price per sq. ft.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Joined the dataset with borough data.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Repeated this for 2019 sales.</a:t>
            </a:r>
          </a:p>
          <a:p>
            <a:pPr fontAlgn="base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Then joined both the data sets and calculated the sales difference per sq. ft and exported the result.</a:t>
            </a:r>
          </a:p>
        </p:txBody>
      </p:sp>
    </p:spTree>
    <p:extLst>
      <p:ext uri="{BB962C8B-B14F-4D97-AF65-F5344CB8AC3E}">
        <p14:creationId xmlns:p14="http://schemas.microsoft.com/office/powerpoint/2010/main" val="220089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3D0B5-6B80-468A-8188-E6CCA8CD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F2CC5-DBEF-432E-8992-336E56CF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63C58E-486B-4998-B697-361D7F30E51D}"/>
              </a:ext>
            </a:extLst>
          </p:cNvPr>
          <p:cNvSpPr/>
          <p:nvPr/>
        </p:nvSpPr>
        <p:spPr>
          <a:xfrm>
            <a:off x="1241946" y="1628948"/>
            <a:ext cx="8457063" cy="544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“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EDFacts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 Data Files: U.S. Department of Education.”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Home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US Department of Education (ED), 25 Jan. 2019,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2"/>
              </a:rPr>
              <a:t>https://www2.ed.gov/about/inits/ed/edfacts/data-files/index.html.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“Fast City, Slow Commute.”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Center for an Urban Future (CUF)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3"/>
              </a:rPr>
              <a:t>https://nycfuture.org/data/fast-city-slow-commute.</a:t>
            </a:r>
            <a:endParaRPr lang="en-US" dirty="0"/>
          </a:p>
          <a:p>
            <a:pPr marL="2032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Google Maps</a:t>
            </a:r>
            <a:endParaRPr lang="en-US" dirty="0"/>
          </a:p>
          <a:p>
            <a:pPr marL="2032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Resident, Current. “Living in Financial District.”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Niche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16 Aug. 2017,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4"/>
              </a:rPr>
              <a:t>https://www.niche.com/places-to-live/n/financial-district-new-york-city-ny/.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Resident, Current, and Niche User. “Living in Pelham Gardens.”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Niche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17 July 2019,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5"/>
              </a:rPr>
              <a:t>https://www.niche.com/places-to-live/n/pelham-gardens-new-york-city-ny/.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Resident, Current. “Living in Glen Oaks.”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Niche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25 Oct. 2019,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6"/>
              </a:rPr>
              <a:t>https://www.niche.com/places-to-live/n/glen-oaks-new-york-city-ny/.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8BF0BB2-F3FE-4E33-A07C-354D7843FD5A}"/>
              </a:ext>
            </a:extLst>
          </p:cNvPr>
          <p:cNvSpPr txBox="1"/>
          <p:nvPr/>
        </p:nvSpPr>
        <p:spPr>
          <a:xfrm>
            <a:off x="210868" y="457774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04810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8A7FE-BB68-4A89-9D34-016C21F4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4EA18-EAD1-40A7-A509-8AB79204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1872B-DA0A-48C9-8E02-A9488B44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18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204857-FF83-4E96-8296-6E6DC4D8EF87}"/>
              </a:ext>
            </a:extLst>
          </p:cNvPr>
          <p:cNvSpPr/>
          <p:nvPr/>
        </p:nvSpPr>
        <p:spPr>
          <a:xfrm>
            <a:off x="1214651" y="1819360"/>
            <a:ext cx="8598090" cy="3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US Census Bureau. “American Community Survey (ACS).”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The United States Census Bureau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5 Nov. 2019,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2"/>
              </a:rPr>
              <a:t>https://www.census.gov/programs-surveys/acs/.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User, Niche. “Living in Rossville.”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Niche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20 Dec. 2015,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3"/>
              </a:rPr>
              <a:t>https://www.niche.com/places-to-live/n/rossville-new-york-city-ny/.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Visitor, and Niche User. “Living in Gowanus.”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Niche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29 Nov. 2018, 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4"/>
              </a:rPr>
              <a:t>https://www.niche.com/places-to-live/n/gowanus-new-york-city-ny/.</a:t>
            </a:r>
            <a:endParaRPr lang="en-US" dirty="0"/>
          </a:p>
          <a:p>
            <a:pPr marL="203200" marR="215900" indent="-203200">
              <a:spcBef>
                <a:spcPts val="500"/>
              </a:spcBef>
              <a:spcAft>
                <a:spcPts val="150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York, City of New. “NYC Property Sales.”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Kaggle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, 22 Sept. 2017,</a:t>
            </a:r>
            <a:r>
              <a:rPr lang="en-US" u="sng" dirty="0">
                <a:solidFill>
                  <a:srgbClr val="0097A7"/>
                </a:solidFill>
                <a:latin typeface="Times New Roman" panose="02020603050405020304" pitchFamily="18" charset="0"/>
                <a:hlinkClick r:id="rId5"/>
              </a:rPr>
              <a:t> https://www.kaggle.com/new-york-city/nyc-property-sales.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ADF751C-F95C-492B-82E8-339F3A1F7BFF}"/>
              </a:ext>
            </a:extLst>
          </p:cNvPr>
          <p:cNvSpPr txBox="1"/>
          <p:nvPr/>
        </p:nvSpPr>
        <p:spPr>
          <a:xfrm>
            <a:off x="210868" y="457774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6978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8" descr="A picture containing bottle&#10;&#10;Description automatically generated">
            <a:extLst>
              <a:ext uri="{FF2B5EF4-FFF2-40B4-BE49-F238E27FC236}">
                <a16:creationId xmlns:a16="http://schemas.microsoft.com/office/drawing/2014/main" id="{753F3795-E3A3-47D3-B8F0-EE725F2D80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0A7A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3486" y="473448"/>
            <a:ext cx="4898571" cy="637186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56795" y="4168951"/>
            <a:ext cx="272707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1"/>
              </a:lnSpc>
            </a:pPr>
            <a:r>
              <a:rPr lang="en-US" sz="2800" spc="71" dirty="0">
                <a:solidFill>
                  <a:srgbClr val="924949"/>
                </a:solidFill>
                <a:latin typeface="Poppins "/>
              </a:rPr>
              <a:t>AGENDA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68707A6-2489-474D-AC3E-3CD7AD73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9272" y="7032315"/>
            <a:ext cx="4781550" cy="337185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08E3AC-AE0D-48EA-A647-17C9BFCE4818}"/>
              </a:ext>
            </a:extLst>
          </p:cNvPr>
          <p:cNvGrpSpPr/>
          <p:nvPr/>
        </p:nvGrpSpPr>
        <p:grpSpPr>
          <a:xfrm>
            <a:off x="4728233" y="311627"/>
            <a:ext cx="6688760" cy="6069376"/>
            <a:chOff x="4369237" y="163065"/>
            <a:chExt cx="6904581" cy="619252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76FCEAE-C6FC-42DB-B2CD-66195E8F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070670" y="761052"/>
              <a:ext cx="0" cy="5152386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3"/>
            <p:cNvSpPr txBox="1"/>
            <p:nvPr/>
          </p:nvSpPr>
          <p:spPr>
            <a:xfrm>
              <a:off x="4369237" y="3018653"/>
              <a:ext cx="277705" cy="296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92"/>
                </a:lnSpc>
              </a:pPr>
              <a:r>
                <a:rPr lang="en-US" sz="1600">
                  <a:solidFill>
                    <a:srgbClr val="FFFFFF"/>
                  </a:solidFill>
                  <a:latin typeface="Aileron Regular Bold"/>
                </a:rPr>
                <a:t>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369237" y="4214469"/>
              <a:ext cx="277705" cy="296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92"/>
                </a:lnSpc>
              </a:pPr>
              <a:r>
                <a:rPr lang="en-US" sz="1600">
                  <a:solidFill>
                    <a:srgbClr val="FFFFFF"/>
                  </a:solidFill>
                  <a:latin typeface="Aileron Regular Bold"/>
                </a:rPr>
                <a:t>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26039" y="336105"/>
              <a:ext cx="5647779" cy="340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dirty="0">
                  <a:solidFill>
                    <a:srgbClr val="D0A7A5"/>
                  </a:solidFill>
                  <a:latin typeface="Poppins "/>
                  <a:cs typeface="Poppins Light" panose="00000400000000000000" pitchFamily="50" charset="0"/>
                </a:rPr>
                <a:t>Objective</a:t>
              </a:r>
              <a:endParaRPr lang="en-US" spc="144" dirty="0">
                <a:solidFill>
                  <a:srgbClr val="D0A7A5"/>
                </a:solidFill>
                <a:latin typeface="Poppins 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3784E8C-D080-49F3-9986-08F4E2BF34D3}"/>
                </a:ext>
              </a:extLst>
            </p:cNvPr>
            <p:cNvSpPr/>
            <p:nvPr/>
          </p:nvSpPr>
          <p:spPr>
            <a:xfrm>
              <a:off x="4716000" y="4563934"/>
              <a:ext cx="710623" cy="697290"/>
            </a:xfrm>
            <a:prstGeom prst="ellipse">
              <a:avLst/>
            </a:prstGeom>
            <a:solidFill>
              <a:srgbClr val="A368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latin typeface="Poppins "/>
                </a:rPr>
                <a:t>5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028054B-133A-4911-B5C9-1CF63031582E}"/>
                </a:ext>
              </a:extLst>
            </p:cNvPr>
            <p:cNvSpPr/>
            <p:nvPr/>
          </p:nvSpPr>
          <p:spPr>
            <a:xfrm>
              <a:off x="4716000" y="1274985"/>
              <a:ext cx="710623" cy="697290"/>
            </a:xfrm>
            <a:prstGeom prst="ellipse">
              <a:avLst/>
            </a:prstGeom>
            <a:solidFill>
              <a:srgbClr val="D0A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latin typeface="Poppins "/>
                </a:rPr>
                <a:t>2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E9773E2-921E-41C7-AFB6-7BB2FAB6AB06}"/>
                </a:ext>
              </a:extLst>
            </p:cNvPr>
            <p:cNvSpPr/>
            <p:nvPr/>
          </p:nvSpPr>
          <p:spPr>
            <a:xfrm>
              <a:off x="4716000" y="2378095"/>
              <a:ext cx="710623" cy="697290"/>
            </a:xfrm>
            <a:prstGeom prst="ellipse">
              <a:avLst/>
            </a:prstGeom>
            <a:solidFill>
              <a:srgbClr val="BF8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latin typeface="Poppins "/>
                </a:rPr>
                <a:t>3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F9A92AE-1F55-414B-927D-0E6544993713}"/>
                </a:ext>
              </a:extLst>
            </p:cNvPr>
            <p:cNvSpPr/>
            <p:nvPr/>
          </p:nvSpPr>
          <p:spPr>
            <a:xfrm>
              <a:off x="4716000" y="5658296"/>
              <a:ext cx="710623" cy="697290"/>
            </a:xfrm>
            <a:prstGeom prst="ellipse">
              <a:avLst/>
            </a:prstGeom>
            <a:solidFill>
              <a:srgbClr val="92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latin typeface="Poppins "/>
                </a:rPr>
                <a:t>6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DAA4E5E-392C-43D4-9149-742E1A2D728E}"/>
                </a:ext>
              </a:extLst>
            </p:cNvPr>
            <p:cNvSpPr/>
            <p:nvPr/>
          </p:nvSpPr>
          <p:spPr>
            <a:xfrm>
              <a:off x="4716000" y="3490160"/>
              <a:ext cx="710623" cy="697290"/>
            </a:xfrm>
            <a:prstGeom prst="ellipse">
              <a:avLst/>
            </a:prstGeom>
            <a:solidFill>
              <a:srgbClr val="AE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latin typeface="Poppins "/>
                </a:rPr>
                <a:t>4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E112C42-8C8A-4594-B703-239204961F81}"/>
                </a:ext>
              </a:extLst>
            </p:cNvPr>
            <p:cNvGrpSpPr/>
            <p:nvPr/>
          </p:nvGrpSpPr>
          <p:grpSpPr>
            <a:xfrm>
              <a:off x="4716000" y="163065"/>
              <a:ext cx="710623" cy="697290"/>
              <a:chOff x="984899" y="930418"/>
              <a:chExt cx="732061" cy="73080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CDEF91D-2544-408B-BDA6-3AEDB75EC18B}"/>
                  </a:ext>
                </a:extLst>
              </p:cNvPr>
              <p:cNvSpPr/>
              <p:nvPr/>
            </p:nvSpPr>
            <p:spPr>
              <a:xfrm>
                <a:off x="984899" y="930418"/>
                <a:ext cx="732061" cy="730800"/>
              </a:xfrm>
              <a:prstGeom prst="ellipse">
                <a:avLst/>
              </a:prstGeom>
              <a:solidFill>
                <a:srgbClr val="D0A7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0A7A5"/>
                  </a:solidFill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07887" y="1103457"/>
                <a:ext cx="286083" cy="384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4"/>
                  </a:lnSpc>
                </a:pPr>
                <a:r>
                  <a:rPr lang="en-US" sz="1867" dirty="0">
                    <a:solidFill>
                      <a:srgbClr val="FFFFFF"/>
                    </a:solidFill>
                    <a:latin typeface="Poppins "/>
                  </a:rPr>
                  <a:t>1</a:t>
                </a:r>
              </a:p>
            </p:txBody>
          </p:sp>
        </p:grp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9762B3CB-E8FA-4C71-A10B-F958139D689F}"/>
                </a:ext>
              </a:extLst>
            </p:cNvPr>
            <p:cNvSpPr txBox="1"/>
            <p:nvPr/>
          </p:nvSpPr>
          <p:spPr>
            <a:xfrm>
              <a:off x="5626038" y="1473673"/>
              <a:ext cx="5647779" cy="340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spc="144" dirty="0">
                  <a:solidFill>
                    <a:srgbClr val="D0A7A5"/>
                  </a:solidFill>
                  <a:latin typeface="Poppins "/>
                </a:rPr>
                <a:t>Sales Overview</a:t>
              </a: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E8E86D2-B692-4284-A0A0-A7C930137E2E}"/>
                </a:ext>
              </a:extLst>
            </p:cNvPr>
            <p:cNvSpPr txBox="1"/>
            <p:nvPr/>
          </p:nvSpPr>
          <p:spPr>
            <a:xfrm>
              <a:off x="5626039" y="2594271"/>
              <a:ext cx="564777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spc="144" dirty="0">
                  <a:solidFill>
                    <a:srgbClr val="BF8785"/>
                  </a:solidFill>
                  <a:latin typeface="Poppins "/>
                </a:rPr>
                <a:t>Dashboard</a:t>
              </a:r>
            </a:p>
          </p:txBody>
        </p:sp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15C71716-5367-4B1C-A87F-0A5855BC65BC}"/>
                </a:ext>
              </a:extLst>
            </p:cNvPr>
            <p:cNvSpPr txBox="1"/>
            <p:nvPr/>
          </p:nvSpPr>
          <p:spPr>
            <a:xfrm>
              <a:off x="5626037" y="3712953"/>
              <a:ext cx="564777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spc="144" dirty="0">
                  <a:solidFill>
                    <a:srgbClr val="AE6766"/>
                  </a:solidFill>
                  <a:latin typeface="Poppins "/>
                </a:rPr>
                <a:t>Seasonality of Housing Price</a:t>
              </a:r>
            </a:p>
          </p:txBody>
        </p:sp>
        <p:sp>
          <p:nvSpPr>
            <p:cNvPr id="47" name="TextBox 18">
              <a:extLst>
                <a:ext uri="{FF2B5EF4-FFF2-40B4-BE49-F238E27FC236}">
                  <a16:creationId xmlns:a16="http://schemas.microsoft.com/office/drawing/2014/main" id="{DA93EB4C-3393-41B5-9ED7-2E1FC99A84B1}"/>
                </a:ext>
              </a:extLst>
            </p:cNvPr>
            <p:cNvSpPr txBox="1"/>
            <p:nvPr/>
          </p:nvSpPr>
          <p:spPr>
            <a:xfrm>
              <a:off x="5626036" y="4771537"/>
              <a:ext cx="564777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spc="144" dirty="0">
                  <a:solidFill>
                    <a:srgbClr val="A3686A"/>
                  </a:solidFill>
                  <a:latin typeface="Poppins "/>
                </a:rPr>
                <a:t>Now or Never Neighborhoods</a:t>
              </a:r>
            </a:p>
          </p:txBody>
        </p:sp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75D075A3-FEA9-4E69-9E7F-87940FC0CE75}"/>
                </a:ext>
              </a:extLst>
            </p:cNvPr>
            <p:cNvSpPr txBox="1"/>
            <p:nvPr/>
          </p:nvSpPr>
          <p:spPr>
            <a:xfrm>
              <a:off x="5626035" y="5842917"/>
              <a:ext cx="564777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92"/>
                </a:lnSpc>
              </a:pPr>
              <a:r>
                <a:rPr lang="en-US" spc="144" dirty="0">
                  <a:solidFill>
                    <a:srgbClr val="924949"/>
                  </a:solidFill>
                  <a:latin typeface="Poppins "/>
                </a:rPr>
                <a:t>Investment Recommendation</a:t>
              </a:r>
            </a:p>
          </p:txBody>
        </p:sp>
      </p:grpSp>
      <p:sp>
        <p:nvSpPr>
          <p:cNvPr id="51" name="灯片编号占位符 50">
            <a:extLst>
              <a:ext uri="{FF2B5EF4-FFF2-40B4-BE49-F238E27FC236}">
                <a16:creationId xmlns:a16="http://schemas.microsoft.com/office/drawing/2014/main" id="{9B6B755C-F89C-4336-A09D-54B70E31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306085" y="1793863"/>
            <a:ext cx="5428713" cy="2514785"/>
            <a:chOff x="0" y="-9525"/>
            <a:chExt cx="10857425" cy="50295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857425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4334" spc="43" dirty="0">
                  <a:solidFill>
                    <a:srgbClr val="171710"/>
                  </a:solidFill>
                  <a:latin typeface="Poppins" panose="00000800000000000000" pitchFamily="50" charset="0"/>
                  <a:cs typeface="Poppins" panose="00000800000000000000" pitchFamily="50" charset="0"/>
                </a:rPr>
                <a:t>OBJECTIVES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34614"/>
              <a:ext cx="8467667" cy="2985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9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Identify the </a:t>
              </a:r>
              <a:r>
                <a:rPr lang="en-US" sz="2000" b="1" dirty="0">
                  <a:solidFill>
                    <a:srgbClr val="833936"/>
                  </a:solidFill>
                  <a:latin typeface="Poppins "/>
                  <a:cs typeface="Poppins Light" panose="00000400000000000000" pitchFamily="50" charset="0"/>
                </a:rPr>
                <a:t>most Happening </a:t>
              </a:r>
              <a:r>
                <a:rPr lang="en-US" sz="19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and </a:t>
              </a:r>
              <a:r>
                <a:rPr lang="en-US" sz="2000" dirty="0">
                  <a:solidFill>
                    <a:srgbClr val="833936"/>
                  </a:solidFill>
                  <a:latin typeface="Poppins "/>
                  <a:cs typeface="Poppins Light" panose="00000400000000000000" pitchFamily="50" charset="0"/>
                </a:rPr>
                <a:t>upcoming Neighborhood </a:t>
              </a:r>
              <a:r>
                <a:rPr lang="en-US" sz="19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in All 5 Boroughs in terms of Sale Price, Best Education, Low crime rate and other parameters.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05F3B0B-1F93-4480-A896-C48BAC58E585}"/>
              </a:ext>
            </a:extLst>
          </p:cNvPr>
          <p:cNvCxnSpPr/>
          <p:nvPr/>
        </p:nvCxnSpPr>
        <p:spPr>
          <a:xfrm>
            <a:off x="6306085" y="2477374"/>
            <a:ext cx="34221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131F8B7-322E-4537-B7E3-3F3578724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000" r="-1"/>
          <a:stretch/>
        </p:blipFill>
        <p:spPr>
          <a:xfrm>
            <a:off x="1" y="-42812"/>
            <a:ext cx="5456496" cy="69008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3162095-BA57-43DC-A7DE-348FB94E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452F86-5D89-884E-A9C7-1796F40B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2187497"/>
            <a:ext cx="5295910" cy="410296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A32D9CE-8574-3747-8CA3-2C9420D4C141}"/>
              </a:ext>
            </a:extLst>
          </p:cNvPr>
          <p:cNvSpPr txBox="1"/>
          <p:nvPr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E7E6E6">
                    <a:lumMod val="25000"/>
                  </a:srgbClr>
                </a:solidFill>
                <a:latin typeface="Poppins "/>
                <a:cs typeface="Rubik" panose="02000604000000020004" pitchFamily="2" charset="-79"/>
              </a:rPr>
              <a:t>Sale Overview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EA4E41-3CAA-1342-B3F1-4BD3847E5708}"/>
              </a:ext>
            </a:extLst>
          </p:cNvPr>
          <p:cNvSpPr/>
          <p:nvPr/>
        </p:nvSpPr>
        <p:spPr>
          <a:xfrm>
            <a:off x="6015348" y="1251597"/>
            <a:ext cx="629964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latin typeface="Poppins "/>
                <a:cs typeface="Rubik" panose="00000500000000000000" pitchFamily="2" charset="-79"/>
              </a:rPr>
              <a:t>Queens is the hottest borough for the past 3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721304-653F-0247-A0F0-5E37AC3019EA}"/>
              </a:ext>
            </a:extLst>
          </p:cNvPr>
          <p:cNvSpPr txBox="1"/>
          <p:nvPr/>
        </p:nvSpPr>
        <p:spPr>
          <a:xfrm>
            <a:off x="10352117" y="1963722"/>
            <a:ext cx="914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30.7%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C22C26-70A9-2444-B7B2-13A64A848911}"/>
              </a:ext>
            </a:extLst>
          </p:cNvPr>
          <p:cNvSpPr txBox="1"/>
          <p:nvPr/>
        </p:nvSpPr>
        <p:spPr>
          <a:xfrm>
            <a:off x="9542106" y="2996970"/>
            <a:ext cx="76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26.0%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D3640-99A5-C84A-A680-3A4A13AFD255}"/>
              </a:ext>
            </a:extLst>
          </p:cNvPr>
          <p:cNvSpPr txBox="1"/>
          <p:nvPr/>
        </p:nvSpPr>
        <p:spPr>
          <a:xfrm>
            <a:off x="8780793" y="3977599"/>
            <a:ext cx="76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23.6%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D816EB-32BB-2646-86F8-DA496FF22A21}"/>
              </a:ext>
            </a:extLst>
          </p:cNvPr>
          <p:cNvSpPr txBox="1"/>
          <p:nvPr/>
        </p:nvSpPr>
        <p:spPr>
          <a:xfrm>
            <a:off x="8038966" y="4848879"/>
            <a:ext cx="76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10.3%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DE68BB-7525-4645-BC7D-6FD683FA0FA5}"/>
              </a:ext>
            </a:extLst>
          </p:cNvPr>
          <p:cNvSpPr txBox="1"/>
          <p:nvPr/>
        </p:nvSpPr>
        <p:spPr>
          <a:xfrm>
            <a:off x="7334422" y="5190426"/>
            <a:ext cx="76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9.4%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F81340-723B-EB46-897B-407C66AE8213}"/>
              </a:ext>
            </a:extLst>
          </p:cNvPr>
          <p:cNvSpPr txBox="1"/>
          <p:nvPr/>
        </p:nvSpPr>
        <p:spPr>
          <a:xfrm>
            <a:off x="11114656" y="1947330"/>
            <a:ext cx="76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100%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64FB7C-5A15-AB4A-A449-4A324AC7EDC6}"/>
              </a:ext>
            </a:extLst>
          </p:cNvPr>
          <p:cNvSpPr/>
          <p:nvPr/>
        </p:nvSpPr>
        <p:spPr>
          <a:xfrm>
            <a:off x="10310862" y="1861096"/>
            <a:ext cx="735003" cy="44293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cxnSp>
        <p:nvCxnSpPr>
          <p:cNvPr id="40" name="Straight Connector 9">
            <a:extLst>
              <a:ext uri="{FF2B5EF4-FFF2-40B4-BE49-F238E27FC236}">
                <a16:creationId xmlns:a16="http://schemas.microsoft.com/office/drawing/2014/main" id="{5CF85360-C4CA-45CF-810C-76928842AF6D}"/>
              </a:ext>
            </a:extLst>
          </p:cNvPr>
          <p:cNvCxnSpPr/>
          <p:nvPr/>
        </p:nvCxnSpPr>
        <p:spPr>
          <a:xfrm>
            <a:off x="6096000" y="1335762"/>
            <a:ext cx="0" cy="42351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3024AF-D2B1-4242-BC7F-A46D0581612D}"/>
              </a:ext>
            </a:extLst>
          </p:cNvPr>
          <p:cNvGrpSpPr/>
          <p:nvPr/>
        </p:nvGrpSpPr>
        <p:grpSpPr>
          <a:xfrm>
            <a:off x="664520" y="4735925"/>
            <a:ext cx="6029149" cy="1716322"/>
            <a:chOff x="728957" y="4471897"/>
            <a:chExt cx="6029149" cy="17163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51D83D-5FEF-E54F-94C5-B488C49AC473}"/>
                </a:ext>
              </a:extLst>
            </p:cNvPr>
            <p:cNvSpPr txBox="1"/>
            <p:nvPr/>
          </p:nvSpPr>
          <p:spPr>
            <a:xfrm>
              <a:off x="2787989" y="4570833"/>
              <a:ext cx="3970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Highest Sales Price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82F20D-D7DB-2F47-B75F-9EE562B20BE7}"/>
                </a:ext>
              </a:extLst>
            </p:cNvPr>
            <p:cNvSpPr txBox="1"/>
            <p:nvPr/>
          </p:nvSpPr>
          <p:spPr>
            <a:xfrm>
              <a:off x="731456" y="4471897"/>
              <a:ext cx="2059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$40M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CC61E4-BDCF-004F-A312-B8153FB6BA3B}"/>
                </a:ext>
              </a:extLst>
            </p:cNvPr>
            <p:cNvSpPr txBox="1"/>
            <p:nvPr/>
          </p:nvSpPr>
          <p:spPr>
            <a:xfrm>
              <a:off x="2790797" y="5180200"/>
              <a:ext cx="2931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Median Residential Price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22AF2A-5859-A341-AE84-36BA8942EE86}"/>
                </a:ext>
              </a:extLst>
            </p:cNvPr>
            <p:cNvSpPr txBox="1"/>
            <p:nvPr/>
          </p:nvSpPr>
          <p:spPr>
            <a:xfrm>
              <a:off x="731455" y="5092203"/>
              <a:ext cx="2059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$650K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FD5595-0CA9-6C42-B72C-CD70916C116D}"/>
                </a:ext>
              </a:extLst>
            </p:cNvPr>
            <p:cNvSpPr/>
            <p:nvPr/>
          </p:nvSpPr>
          <p:spPr>
            <a:xfrm>
              <a:off x="2785343" y="5757332"/>
              <a:ext cx="29145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Changes In Median Sales Price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1C3A9C-CAD8-6C47-BA6A-A9694B22CF4E}"/>
                </a:ext>
              </a:extLst>
            </p:cNvPr>
            <p:cNvSpPr txBox="1"/>
            <p:nvPr/>
          </p:nvSpPr>
          <p:spPr>
            <a:xfrm>
              <a:off x="728957" y="5664999"/>
              <a:ext cx="2059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+9.3%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8B0A9A-3BAE-44C0-8C4F-F59D1443E528}"/>
              </a:ext>
            </a:extLst>
          </p:cNvPr>
          <p:cNvGrpSpPr/>
          <p:nvPr/>
        </p:nvGrpSpPr>
        <p:grpSpPr>
          <a:xfrm>
            <a:off x="723607" y="2541982"/>
            <a:ext cx="4870411" cy="1843804"/>
            <a:chOff x="791081" y="1879200"/>
            <a:chExt cx="4870411" cy="184380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972CE06-E641-48A8-A042-5C9A2E5B8F69}"/>
                </a:ext>
              </a:extLst>
            </p:cNvPr>
            <p:cNvGrpSpPr/>
            <p:nvPr/>
          </p:nvGrpSpPr>
          <p:grpSpPr>
            <a:xfrm>
              <a:off x="911084" y="1879200"/>
              <a:ext cx="981607" cy="955944"/>
              <a:chOff x="911084" y="1879200"/>
              <a:chExt cx="981607" cy="95594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5D4562-EF40-CE4F-9E38-C1DE20AD7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11084" y="1879200"/>
                <a:ext cx="981607" cy="955944"/>
              </a:xfrm>
              <a:prstGeom prst="rect">
                <a:avLst/>
              </a:prstGeom>
            </p:spPr>
          </p:pic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D13DDFC9-95A1-4012-BEFB-5C2C7F20C85A}"/>
                  </a:ext>
                </a:extLst>
              </p:cNvPr>
              <p:cNvSpPr/>
              <p:nvPr/>
            </p:nvSpPr>
            <p:spPr>
              <a:xfrm>
                <a:off x="1032915" y="1990800"/>
                <a:ext cx="733354" cy="734400"/>
              </a:xfrm>
              <a:prstGeom prst="ellipse">
                <a:avLst/>
              </a:prstGeom>
              <a:solidFill>
                <a:srgbClr val="A1444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22C33-46A4-3444-A0C4-DE96A61B10C8}"/>
                </a:ext>
              </a:extLst>
            </p:cNvPr>
            <p:cNvSpPr txBox="1"/>
            <p:nvPr/>
          </p:nvSpPr>
          <p:spPr>
            <a:xfrm>
              <a:off x="981337" y="2956144"/>
              <a:ext cx="109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Poppins "/>
                  <a:cs typeface="Poppins Light" panose="00000400000000000000" pitchFamily="50" charset="0"/>
                </a:rPr>
                <a:t>94.9%</a:t>
              </a:r>
              <a:endParaRPr lang="en-US" dirty="0">
                <a:latin typeface="Poppins "/>
                <a:cs typeface="Poppins Light" panose="00000400000000000000" pitchFamily="50" charset="0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334470EE-9317-1D40-80C4-9ECD5C25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79391" y="2127672"/>
              <a:ext cx="432348" cy="4037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832566-661B-9F40-A460-9205395E6B37}"/>
                </a:ext>
              </a:extLst>
            </p:cNvPr>
            <p:cNvSpPr txBox="1"/>
            <p:nvPr/>
          </p:nvSpPr>
          <p:spPr>
            <a:xfrm>
              <a:off x="791081" y="3195677"/>
              <a:ext cx="1366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Residential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4FDD1C-DAAE-E243-98AB-213F41E5D00F}"/>
                </a:ext>
              </a:extLst>
            </p:cNvPr>
            <p:cNvSpPr txBox="1"/>
            <p:nvPr/>
          </p:nvSpPr>
          <p:spPr>
            <a:xfrm>
              <a:off x="2768722" y="2929133"/>
              <a:ext cx="109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Poppins "/>
                  <a:cs typeface="Poppins Light" panose="00000400000000000000" pitchFamily="50" charset="0"/>
                </a:rPr>
                <a:t>85.8%</a:t>
              </a:r>
              <a:endParaRPr lang="en-US" dirty="0">
                <a:latin typeface="Poppins "/>
                <a:cs typeface="Poppins Light" panose="00000400000000000000" pitchFamily="50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5AA907-ABF5-1949-BCD8-2DD35895E20C}"/>
                </a:ext>
              </a:extLst>
            </p:cNvPr>
            <p:cNvSpPr txBox="1"/>
            <p:nvPr/>
          </p:nvSpPr>
          <p:spPr>
            <a:xfrm>
              <a:off x="4522331" y="2893778"/>
              <a:ext cx="109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Poppins "/>
                  <a:cs typeface="Poppins Light" panose="00000400000000000000" pitchFamily="50" charset="0"/>
                </a:rPr>
                <a:t>23.6%</a:t>
              </a:r>
              <a:endParaRPr lang="en-US" dirty="0">
                <a:latin typeface="Poppins "/>
                <a:cs typeface="Poppins Light" panose="00000400000000000000" pitchFamily="50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AF972DE-C7AA-4E4D-B18B-CBCF73A4318A}"/>
                </a:ext>
              </a:extLst>
            </p:cNvPr>
            <p:cNvSpPr txBox="1"/>
            <p:nvPr/>
          </p:nvSpPr>
          <p:spPr>
            <a:xfrm>
              <a:off x="2543650" y="3193690"/>
              <a:ext cx="1366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Built Before Year 2000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4196B3-4360-9844-AA8B-2488AD91D15B}"/>
                </a:ext>
              </a:extLst>
            </p:cNvPr>
            <p:cNvSpPr txBox="1"/>
            <p:nvPr/>
          </p:nvSpPr>
          <p:spPr>
            <a:xfrm>
              <a:off x="4295146" y="3199784"/>
              <a:ext cx="1366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One Family Dwellings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BDC32D-A182-4845-A1DA-9DCC134A212A}"/>
                </a:ext>
              </a:extLst>
            </p:cNvPr>
            <p:cNvGrpSpPr/>
            <p:nvPr/>
          </p:nvGrpSpPr>
          <p:grpSpPr>
            <a:xfrm>
              <a:off x="2737167" y="1879200"/>
              <a:ext cx="970200" cy="957600"/>
              <a:chOff x="2620272" y="1879200"/>
              <a:chExt cx="970200" cy="957600"/>
            </a:xfrm>
          </p:grpSpPr>
          <p:pic>
            <p:nvPicPr>
              <p:cNvPr id="18" name="Picture 1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8BFD5A3-C9B4-E849-88A1-CB2A00FB0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0272" y="1879200"/>
                <a:ext cx="970200" cy="957600"/>
              </a:xfrm>
              <a:prstGeom prst="rect">
                <a:avLst/>
              </a:prstGeom>
            </p:spPr>
          </p:pic>
          <p:pic>
            <p:nvPicPr>
              <p:cNvPr id="20" name="Picture 1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ADC7951-AF57-F94B-99AC-BD16433DF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7027" y="2187497"/>
                <a:ext cx="429768" cy="403760"/>
              </a:xfrm>
              <a:prstGeom prst="rect">
                <a:avLst/>
              </a:prstGeom>
            </p:spPr>
          </p:pic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371D81C-90FD-46A6-BA3D-A9413EA45230}"/>
                  </a:ext>
                </a:extLst>
              </p:cNvPr>
              <p:cNvSpPr/>
              <p:nvPr/>
            </p:nvSpPr>
            <p:spPr>
              <a:xfrm>
                <a:off x="2733831" y="1990800"/>
                <a:ext cx="733354" cy="734400"/>
              </a:xfrm>
              <a:prstGeom prst="ellipse">
                <a:avLst/>
              </a:prstGeom>
              <a:solidFill>
                <a:srgbClr val="A1444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DDA9A74-E56C-4525-86A9-7CC6983D2E3E}"/>
                </a:ext>
              </a:extLst>
            </p:cNvPr>
            <p:cNvGrpSpPr/>
            <p:nvPr/>
          </p:nvGrpSpPr>
          <p:grpSpPr>
            <a:xfrm>
              <a:off x="4404589" y="1879200"/>
              <a:ext cx="959777" cy="957600"/>
              <a:chOff x="4404589" y="1879200"/>
              <a:chExt cx="959777" cy="957600"/>
            </a:xfrm>
          </p:grpSpPr>
          <p:pic>
            <p:nvPicPr>
              <p:cNvPr id="24" name="Picture 23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4E0CD95F-8D98-FE4F-A3C1-371ED657A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4589" y="1879200"/>
                <a:ext cx="959777" cy="957600"/>
              </a:xfrm>
              <a:prstGeom prst="rect">
                <a:avLst/>
              </a:prstGeom>
            </p:spPr>
          </p:pic>
          <p:pic>
            <p:nvPicPr>
              <p:cNvPr id="26" name="Picture 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1536F5F-FFF6-2D43-907A-245321F24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0933" y="2193213"/>
                <a:ext cx="429768" cy="465018"/>
              </a:xfrm>
              <a:prstGeom prst="rect">
                <a:avLst/>
              </a:prstGeom>
            </p:spPr>
          </p:pic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7320EA9-7D76-48F0-B560-0B4AEA066781}"/>
                  </a:ext>
                </a:extLst>
              </p:cNvPr>
              <p:cNvSpPr/>
              <p:nvPr/>
            </p:nvSpPr>
            <p:spPr>
              <a:xfrm>
                <a:off x="4513443" y="1990800"/>
                <a:ext cx="733354" cy="734400"/>
              </a:xfrm>
              <a:prstGeom prst="ellipse">
                <a:avLst/>
              </a:prstGeom>
              <a:solidFill>
                <a:srgbClr val="A1444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8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6ABCDCAF-92A1-4643-AC06-E9CC0A84B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2987826" y="2152588"/>
              <a:ext cx="429768" cy="403760"/>
            </a:xfrm>
            <a:prstGeom prst="rect">
              <a:avLst/>
            </a:prstGeom>
          </p:spPr>
        </p:pic>
        <p:pic>
          <p:nvPicPr>
            <p:cNvPr id="59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279D75AA-F2E0-4343-A79F-900B4F1FE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57396" y="2121959"/>
              <a:ext cx="429768" cy="465018"/>
            </a:xfrm>
            <a:prstGeom prst="rect">
              <a:avLst/>
            </a:prstGeom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DD39F11D-B0E7-44BE-A29A-40389B8589A2}"/>
              </a:ext>
            </a:extLst>
          </p:cNvPr>
          <p:cNvSpPr txBox="1"/>
          <p:nvPr/>
        </p:nvSpPr>
        <p:spPr>
          <a:xfrm>
            <a:off x="1708570" y="1094915"/>
            <a:ext cx="30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169K</a:t>
            </a:r>
          </a:p>
          <a:p>
            <a:pPr algn="ctr"/>
            <a:r>
              <a:rPr lang="en-US" sz="1500" dirty="0">
                <a:latin typeface="Poppins Light" panose="00000400000000000000" pitchFamily="50" charset="0"/>
                <a:cs typeface="Poppins Light" panose="00000400000000000000" pitchFamily="50" charset="0"/>
              </a:rPr>
              <a:t>Number of Sales Occur from 2017-2019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7EA164-8B5D-4B94-946C-BB5CB4A9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71D885A-6B46-DC4A-87B0-AB550786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94" y="1893720"/>
            <a:ext cx="4845811" cy="438393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641153-5087-4A02-B872-9558DF62A3AE}"/>
              </a:ext>
            </a:extLst>
          </p:cNvPr>
          <p:cNvCxnSpPr>
            <a:cxnSpLocks/>
          </p:cNvCxnSpPr>
          <p:nvPr/>
        </p:nvCxnSpPr>
        <p:spPr>
          <a:xfrm flipH="1">
            <a:off x="6095992" y="1491749"/>
            <a:ext cx="8" cy="4864601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6B31F2-5363-C748-B847-B2514C98A146}"/>
              </a:ext>
            </a:extLst>
          </p:cNvPr>
          <p:cNvSpPr txBox="1"/>
          <p:nvPr/>
        </p:nvSpPr>
        <p:spPr>
          <a:xfrm>
            <a:off x="1079415" y="1891673"/>
            <a:ext cx="1002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17.3%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4B271C-A691-0944-87BD-A22180789C68}"/>
              </a:ext>
            </a:extLst>
          </p:cNvPr>
          <p:cNvSpPr txBox="1"/>
          <p:nvPr/>
        </p:nvSpPr>
        <p:spPr>
          <a:xfrm>
            <a:off x="2492797" y="2958117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Staten Island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8F889-44A5-5042-87F9-2B99879F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5889" y="2318816"/>
            <a:ext cx="685800" cy="600075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89DFC701-BDCC-4943-9FE7-0BADA03745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7780" y="2293641"/>
            <a:ext cx="621721" cy="5848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72190C7-4DBC-5D4D-B76A-DE2A5CA91EDD}"/>
              </a:ext>
            </a:extLst>
          </p:cNvPr>
          <p:cNvSpPr txBox="1"/>
          <p:nvPr/>
        </p:nvSpPr>
        <p:spPr>
          <a:xfrm>
            <a:off x="4488009" y="1879590"/>
            <a:ext cx="1002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10.5%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F3D0FF-3F8F-1443-93A3-30DBD84C7624}"/>
              </a:ext>
            </a:extLst>
          </p:cNvPr>
          <p:cNvSpPr txBox="1"/>
          <p:nvPr/>
        </p:nvSpPr>
        <p:spPr>
          <a:xfrm>
            <a:off x="2824469" y="1884111"/>
            <a:ext cx="100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11.4%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EF197-D7E8-3141-8C0C-D881D69A453C}"/>
              </a:ext>
            </a:extLst>
          </p:cNvPr>
          <p:cNvSpPr txBox="1"/>
          <p:nvPr/>
        </p:nvSpPr>
        <p:spPr>
          <a:xfrm>
            <a:off x="4503943" y="2956839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Queens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EBBD8A-E941-C945-A7FC-161054EBAB8A}"/>
              </a:ext>
            </a:extLst>
          </p:cNvPr>
          <p:cNvSpPr txBox="1"/>
          <p:nvPr/>
        </p:nvSpPr>
        <p:spPr>
          <a:xfrm>
            <a:off x="1105706" y="2956839"/>
            <a:ext cx="84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Bronx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9AC1CE-63B4-0845-BFEB-45EF3D1E5E35}"/>
              </a:ext>
            </a:extLst>
          </p:cNvPr>
          <p:cNvSpPr/>
          <p:nvPr/>
        </p:nvSpPr>
        <p:spPr>
          <a:xfrm>
            <a:off x="2903794" y="3869207"/>
            <a:ext cx="314051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HOTTEST NEIGHBORHOOD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50" charset="0"/>
                <a:cs typeface="Poppins Light" panose="00000400000000000000" pitchFamily="50" charset="0"/>
              </a:rPr>
              <a:t>Largest number of sales in 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A6C68-346F-404D-ABDB-F44FFAD258CE}"/>
              </a:ext>
            </a:extLst>
          </p:cNvPr>
          <p:cNvSpPr txBox="1"/>
          <p:nvPr/>
        </p:nvSpPr>
        <p:spPr>
          <a:xfrm>
            <a:off x="1074425" y="3857076"/>
            <a:ext cx="207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ea typeface="等线" panose="02010600030101010101" pitchFamily="2" charset="-122"/>
                <a:cs typeface="Rubik" panose="00000500000000000000" pitchFamily="2" charset="-79"/>
              </a:rPr>
              <a:t>Flushing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89B6B-6909-6D47-9997-C3B2B7D0A784}"/>
              </a:ext>
            </a:extLst>
          </p:cNvPr>
          <p:cNvSpPr txBox="1"/>
          <p:nvPr/>
        </p:nvSpPr>
        <p:spPr>
          <a:xfrm>
            <a:off x="1074425" y="4876305"/>
            <a:ext cx="207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ea typeface="等线" panose="02010600030101010101" pitchFamily="2" charset="-122"/>
                <a:cs typeface="Rubik" panose="00000500000000000000" pitchFamily="2" charset="-79"/>
              </a:rPr>
              <a:t>Chelsea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95962-2477-E749-88B3-982CF0E64657}"/>
              </a:ext>
            </a:extLst>
          </p:cNvPr>
          <p:cNvSpPr/>
          <p:nvPr/>
        </p:nvSpPr>
        <p:spPr>
          <a:xfrm>
            <a:off x="2903794" y="4884900"/>
            <a:ext cx="279440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HIGHEST VALUE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50" charset="0"/>
                <a:cs typeface="Poppins Light" panose="00000400000000000000" pitchFamily="50" charset="0"/>
              </a:rPr>
              <a:t>Highest percentage change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A610A0-D194-C549-ACD7-0B7A29F4CD2A}"/>
              </a:ext>
            </a:extLst>
          </p:cNvPr>
          <p:cNvSpPr/>
          <p:nvPr/>
        </p:nvSpPr>
        <p:spPr>
          <a:xfrm>
            <a:off x="6575108" y="1251597"/>
            <a:ext cx="500406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Top number of sales </a:t>
            </a:r>
            <a:r>
              <a:rPr lang="en-US" dirty="0">
                <a:solidFill>
                  <a:prstClr val="black"/>
                </a:solidFill>
                <a:latin typeface="Poppins "/>
                <a:cs typeface="Rubik" panose="00000500000000000000" pitchFamily="2" charset="-79"/>
              </a:rPr>
              <a:t>2017 - 2019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96910C-9222-714E-89E0-2CB777C62C91}"/>
              </a:ext>
            </a:extLst>
          </p:cNvPr>
          <p:cNvSpPr/>
          <p:nvPr/>
        </p:nvSpPr>
        <p:spPr>
          <a:xfrm>
            <a:off x="176987" y="1235713"/>
            <a:ext cx="6158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Bronx has largest growth on median prices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A9FC6BB-9398-E44D-A68C-2708B0B0C8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3467" y="2341813"/>
            <a:ext cx="647934" cy="56694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4DCA9BE-414D-2248-99F5-A33D9CEE4319}"/>
              </a:ext>
            </a:extLst>
          </p:cNvPr>
          <p:cNvSpPr/>
          <p:nvPr/>
        </p:nvSpPr>
        <p:spPr>
          <a:xfrm>
            <a:off x="2903794" y="5833130"/>
            <a:ext cx="319219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HIGHEST VALUE NEIGHBORHOOD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Light" panose="00000400000000000000" pitchFamily="50" charset="0"/>
                <a:cs typeface="Poppins Light" panose="00000400000000000000" pitchFamily="50" charset="0"/>
              </a:rPr>
              <a:t>Highest percentage change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BDAFD3-7F55-9B4B-8583-C9A9E83BBA67}"/>
              </a:ext>
            </a:extLst>
          </p:cNvPr>
          <p:cNvSpPr txBox="1"/>
          <p:nvPr/>
        </p:nvSpPr>
        <p:spPr>
          <a:xfrm>
            <a:off x="919445" y="5827489"/>
            <a:ext cx="207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ea typeface="等线" panose="02010600030101010101" pitchFamily="2" charset="-122"/>
                <a:cs typeface="Rubik" panose="00000500000000000000" pitchFamily="2" charset="-79"/>
              </a:rPr>
              <a:t>Gowanus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6848F1-CCB6-DB42-8C19-4660BEEE50F0}"/>
              </a:ext>
            </a:extLst>
          </p:cNvPr>
          <p:cNvSpPr txBox="1"/>
          <p:nvPr/>
        </p:nvSpPr>
        <p:spPr>
          <a:xfrm>
            <a:off x="8110083" y="2337028"/>
            <a:ext cx="1612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UPPER WEST SIDE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3827FA-2771-2442-A9E3-E91B322F461F}"/>
              </a:ext>
            </a:extLst>
          </p:cNvPr>
          <p:cNvSpPr txBox="1"/>
          <p:nvPr/>
        </p:nvSpPr>
        <p:spPr>
          <a:xfrm>
            <a:off x="10474999" y="3494350"/>
            <a:ext cx="191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FLUSHING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FORST HILLS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A3F783-81ED-5744-BC96-4888F76C5497}"/>
              </a:ext>
            </a:extLst>
          </p:cNvPr>
          <p:cNvSpPr txBox="1"/>
          <p:nvPr/>
        </p:nvSpPr>
        <p:spPr>
          <a:xfrm>
            <a:off x="8093894" y="5751947"/>
            <a:ext cx="191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NEW SPRINGVILLE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BULLS HEAD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D71FD6A-2B4B-004A-BD50-A29372A1C26F}"/>
              </a:ext>
            </a:extLst>
          </p:cNvPr>
          <p:cNvSpPr txBox="1"/>
          <p:nvPr/>
        </p:nvSpPr>
        <p:spPr>
          <a:xfrm>
            <a:off x="8083607" y="5288230"/>
            <a:ext cx="1323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4C4C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3,067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7845AB-4D43-3F4E-BEE7-007ADB8C990A}"/>
              </a:ext>
            </a:extLst>
          </p:cNvPr>
          <p:cNvSpPr txBox="1"/>
          <p:nvPr/>
        </p:nvSpPr>
        <p:spPr>
          <a:xfrm>
            <a:off x="8110083" y="1932570"/>
            <a:ext cx="132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67778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2,512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A1CDE9-BE73-804A-B8C9-5255ED5EACBB}"/>
              </a:ext>
            </a:extLst>
          </p:cNvPr>
          <p:cNvSpPr txBox="1"/>
          <p:nvPr/>
        </p:nvSpPr>
        <p:spPr>
          <a:xfrm>
            <a:off x="10474999" y="3183077"/>
            <a:ext cx="132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89B9C"/>
                </a:solidFill>
                <a:effectLst/>
                <a:uLnTx/>
                <a:uFillTx/>
                <a:latin typeface="Poppins "/>
                <a:cs typeface="Rubik" panose="02000604000000020004" pitchFamily="2" charset="-79"/>
              </a:rPr>
              <a:t>2,465</a:t>
            </a:r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EEF5253B-102C-47FB-8229-8F5142ECC070}"/>
              </a:ext>
            </a:extLst>
          </p:cNvPr>
          <p:cNvSpPr txBox="1"/>
          <p:nvPr/>
        </p:nvSpPr>
        <p:spPr>
          <a:xfrm>
            <a:off x="363268" y="3945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E7E6E6">
                    <a:lumMod val="25000"/>
                  </a:srgbClr>
                </a:solidFill>
                <a:latin typeface="Poppins "/>
                <a:cs typeface="Rubik" panose="02000604000000020004" pitchFamily="2" charset="-79"/>
              </a:rPr>
              <a:t>Explore Sales by Neighborhood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315C9A-DA6D-4835-83A1-84F2B7D1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9AEF-8294-EA4E-A8D8-ACEFE6259F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地图上有字&#10;&#10;描述已自动生成">
            <a:extLst>
              <a:ext uri="{FF2B5EF4-FFF2-40B4-BE49-F238E27FC236}">
                <a16:creationId xmlns:a16="http://schemas.microsoft.com/office/drawing/2014/main" id="{58A72A6F-19BB-429A-B0A4-D058A84A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13" y="1576305"/>
            <a:ext cx="8229600" cy="461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E7086-C22B-6747-A1A1-3E2E2C5267AF}"/>
              </a:ext>
            </a:extLst>
          </p:cNvPr>
          <p:cNvSpPr txBox="1"/>
          <p:nvPr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Seasonality of Sales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AC0AD-5B07-3945-80B8-F7C05AB1CC16}"/>
              </a:ext>
            </a:extLst>
          </p:cNvPr>
          <p:cNvSpPr/>
          <p:nvPr/>
        </p:nvSpPr>
        <p:spPr>
          <a:xfrm>
            <a:off x="210868" y="773091"/>
            <a:ext cx="1105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924949"/>
                </a:solidFill>
                <a:latin typeface="Poppins "/>
                <a:cs typeface="Poppins Light" panose="00000400000000000000" pitchFamily="50" charset="0"/>
              </a:rPr>
              <a:t>July, August and September </a:t>
            </a:r>
            <a:r>
              <a:rPr lang="en-US" dirty="0">
                <a:latin typeface="Poppins Light" panose="00000400000000000000" pitchFamily="50" charset="0"/>
                <a:cs typeface="Poppins Light" panose="00000400000000000000" pitchFamily="50" charset="0"/>
              </a:rPr>
              <a:t>has the least sale prices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A2B23-F6F4-DD4D-8E59-26A40DD039AD}"/>
              </a:ext>
            </a:extLst>
          </p:cNvPr>
          <p:cNvSpPr txBox="1"/>
          <p:nvPr/>
        </p:nvSpPr>
        <p:spPr>
          <a:xfrm>
            <a:off x="9621649" y="4343280"/>
            <a:ext cx="21794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833936"/>
                </a:solidFill>
                <a:latin typeface="Poppins "/>
                <a:cs typeface="Rubik" pitchFamily="2" charset="-79"/>
              </a:rPr>
              <a:t>$1.2M</a:t>
            </a:r>
          </a:p>
          <a:p>
            <a:r>
              <a:rPr lang="en-US" sz="1600" dirty="0">
                <a:latin typeface="Poppins "/>
                <a:cs typeface="Rubik" pitchFamily="2" charset="-79"/>
              </a:rPr>
              <a:t>Average Sale Price</a:t>
            </a:r>
            <a:endParaRPr lang="en-US" sz="1600" dirty="0">
              <a:solidFill>
                <a:srgbClr val="833936"/>
              </a:solidFill>
              <a:latin typeface="Poppins "/>
              <a:cs typeface="Rubik" pitchFamily="2" charset="-79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7317A0-4A30-424B-A2B6-CE876E00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6</a:t>
            </a:fld>
            <a:endParaRPr lang="en-US"/>
          </a:p>
        </p:txBody>
      </p:sp>
      <p:pic>
        <p:nvPicPr>
          <p:cNvPr id="38" name="图片 37" descr="手机屏幕截图&#10;&#10;描述已自动生成">
            <a:extLst>
              <a:ext uri="{FF2B5EF4-FFF2-40B4-BE49-F238E27FC236}">
                <a16:creationId xmlns:a16="http://schemas.microsoft.com/office/drawing/2014/main" id="{B6CDBF58-E53A-4C03-B18E-B80E9968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120" y="2598589"/>
            <a:ext cx="137167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9EF9B01-9344-4A59-8ACF-0D1CFC6294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66" y="2176292"/>
            <a:ext cx="7470648" cy="4334256"/>
          </a:xfrm>
          <a:prstGeom prst="rect">
            <a:avLst/>
          </a:prstGeom>
        </p:spPr>
      </p:pic>
      <p:cxnSp>
        <p:nvCxnSpPr>
          <p:cNvPr id="27" name="Straight Connector 45">
            <a:extLst>
              <a:ext uri="{FF2B5EF4-FFF2-40B4-BE49-F238E27FC236}">
                <a16:creationId xmlns:a16="http://schemas.microsoft.com/office/drawing/2014/main" id="{C0054F3F-32C6-4652-A03D-2AB46130EEBE}"/>
              </a:ext>
            </a:extLst>
          </p:cNvPr>
          <p:cNvCxnSpPr>
            <a:cxnSpLocks/>
          </p:cNvCxnSpPr>
          <p:nvPr/>
        </p:nvCxnSpPr>
        <p:spPr>
          <a:xfrm flipH="1">
            <a:off x="6874246" y="2413109"/>
            <a:ext cx="528710" cy="0"/>
          </a:xfrm>
          <a:prstGeom prst="line">
            <a:avLst/>
          </a:prstGeom>
          <a:ln w="28575">
            <a:solidFill>
              <a:srgbClr val="994C4C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2">
            <a:extLst>
              <a:ext uri="{FF2B5EF4-FFF2-40B4-BE49-F238E27FC236}">
                <a16:creationId xmlns:a16="http://schemas.microsoft.com/office/drawing/2014/main" id="{2DE7A47A-56A1-4D0D-8ECF-64DA3D4E10F9}"/>
              </a:ext>
            </a:extLst>
          </p:cNvPr>
          <p:cNvCxnSpPr>
            <a:cxnSpLocks/>
          </p:cNvCxnSpPr>
          <p:nvPr/>
        </p:nvCxnSpPr>
        <p:spPr>
          <a:xfrm flipV="1">
            <a:off x="7103877" y="2413109"/>
            <a:ext cx="0" cy="2194086"/>
          </a:xfrm>
          <a:prstGeom prst="straightConnector1">
            <a:avLst/>
          </a:prstGeom>
          <a:ln w="38100">
            <a:solidFill>
              <a:srgbClr val="99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5">
            <a:extLst>
              <a:ext uri="{FF2B5EF4-FFF2-40B4-BE49-F238E27FC236}">
                <a16:creationId xmlns:a16="http://schemas.microsoft.com/office/drawing/2014/main" id="{38FC718D-8B5F-4A38-8EB2-6AF4CA6B9378}"/>
              </a:ext>
            </a:extLst>
          </p:cNvPr>
          <p:cNvCxnSpPr>
            <a:cxnSpLocks/>
          </p:cNvCxnSpPr>
          <p:nvPr/>
        </p:nvCxnSpPr>
        <p:spPr>
          <a:xfrm flipH="1">
            <a:off x="8161877" y="2917429"/>
            <a:ext cx="528710" cy="0"/>
          </a:xfrm>
          <a:prstGeom prst="line">
            <a:avLst/>
          </a:prstGeom>
          <a:ln w="28575">
            <a:solidFill>
              <a:srgbClr val="994C4C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56">
            <a:extLst>
              <a:ext uri="{FF2B5EF4-FFF2-40B4-BE49-F238E27FC236}">
                <a16:creationId xmlns:a16="http://schemas.microsoft.com/office/drawing/2014/main" id="{5D27F341-B4D4-48F6-9320-C82D7ED38568}"/>
              </a:ext>
            </a:extLst>
          </p:cNvPr>
          <p:cNvCxnSpPr>
            <a:cxnSpLocks/>
          </p:cNvCxnSpPr>
          <p:nvPr/>
        </p:nvCxnSpPr>
        <p:spPr>
          <a:xfrm flipH="1">
            <a:off x="8383292" y="4972696"/>
            <a:ext cx="514847" cy="0"/>
          </a:xfrm>
          <a:prstGeom prst="line">
            <a:avLst/>
          </a:prstGeom>
          <a:ln w="28575">
            <a:solidFill>
              <a:srgbClr val="994C4C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57">
            <a:extLst>
              <a:ext uri="{FF2B5EF4-FFF2-40B4-BE49-F238E27FC236}">
                <a16:creationId xmlns:a16="http://schemas.microsoft.com/office/drawing/2014/main" id="{C9C44A6F-9F6A-429D-8741-BB9522BFBF2F}"/>
              </a:ext>
            </a:extLst>
          </p:cNvPr>
          <p:cNvCxnSpPr>
            <a:cxnSpLocks/>
          </p:cNvCxnSpPr>
          <p:nvPr/>
        </p:nvCxnSpPr>
        <p:spPr>
          <a:xfrm>
            <a:off x="8426232" y="2917429"/>
            <a:ext cx="0" cy="2055267"/>
          </a:xfrm>
          <a:prstGeom prst="straightConnector1">
            <a:avLst/>
          </a:prstGeom>
          <a:ln w="38100">
            <a:solidFill>
              <a:srgbClr val="99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1">
            <a:extLst>
              <a:ext uri="{FF2B5EF4-FFF2-40B4-BE49-F238E27FC236}">
                <a16:creationId xmlns:a16="http://schemas.microsoft.com/office/drawing/2014/main" id="{3DFA0F31-CE1E-41EA-83E7-F3C91D4B12E4}"/>
              </a:ext>
            </a:extLst>
          </p:cNvPr>
          <p:cNvCxnSpPr>
            <a:cxnSpLocks/>
          </p:cNvCxnSpPr>
          <p:nvPr/>
        </p:nvCxnSpPr>
        <p:spPr>
          <a:xfrm flipH="1">
            <a:off x="6756172" y="4607194"/>
            <a:ext cx="528710" cy="0"/>
          </a:xfrm>
          <a:prstGeom prst="line">
            <a:avLst/>
          </a:prstGeom>
          <a:ln w="28575">
            <a:solidFill>
              <a:srgbClr val="994C4C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394D3C-9E5D-443C-9993-BA5727D24183}"/>
              </a:ext>
            </a:extLst>
          </p:cNvPr>
          <p:cNvSpPr txBox="1"/>
          <p:nvPr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E7E6E6">
                    <a:lumMod val="25000"/>
                  </a:srgbClr>
                </a:solidFill>
                <a:latin typeface="Poppins "/>
                <a:cs typeface="Rubik" panose="00000500000000000000" pitchFamily="2" charset="-79"/>
              </a:rPr>
              <a:t>Does Event Affect Sales in NYC?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6A30-E00B-4FE5-8C3A-3AB7EE74C1DC}"/>
              </a:ext>
            </a:extLst>
          </p:cNvPr>
          <p:cNvSpPr/>
          <p:nvPr/>
        </p:nvSpPr>
        <p:spPr>
          <a:xfrm>
            <a:off x="2016303" y="1551611"/>
            <a:ext cx="807808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dirty="0">
                <a:solidFill>
                  <a:srgbClr val="A06664"/>
                </a:solidFill>
                <a:latin typeface="Poppins "/>
                <a:cs typeface="Poppins Light" panose="00000400000000000000" pitchFamily="50" charset="0"/>
              </a:rPr>
              <a:t>Amazon News</a:t>
            </a:r>
            <a:r>
              <a:rPr lang="zh-CN" altLang="en-US" dirty="0">
                <a:solidFill>
                  <a:srgbClr val="A06664"/>
                </a:solidFill>
                <a:latin typeface="Poppins "/>
                <a:cs typeface="Poppins Light" panose="00000400000000000000" pitchFamily="50" charset="0"/>
              </a:rPr>
              <a:t> </a:t>
            </a:r>
            <a:r>
              <a:rPr lang="en-US" altLang="zh-CN" dirty="0">
                <a:solidFill>
                  <a:srgbClr val="A06664"/>
                </a:solidFill>
                <a:latin typeface="Poppins "/>
                <a:cs typeface="Poppins Light" panose="00000400000000000000" pitchFamily="50" charset="0"/>
              </a:rPr>
              <a:t>Affect the Property Price in Long Island City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6664"/>
              </a:solidFill>
              <a:effectLst/>
              <a:uLnTx/>
              <a:uFillTx/>
              <a:latin typeface="Poppins "/>
              <a:cs typeface="Poppins Light" panose="000004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A4B36-3567-384D-B258-12EFC9CF6FF0}"/>
              </a:ext>
            </a:extLst>
          </p:cNvPr>
          <p:cNvSpPr/>
          <p:nvPr/>
        </p:nvSpPr>
        <p:spPr>
          <a:xfrm>
            <a:off x="210868" y="773091"/>
            <a:ext cx="1105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A14447"/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Be careful of news events, which may affect house prices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940D84-DB44-2B4B-8E98-17657D312DFC}"/>
              </a:ext>
            </a:extLst>
          </p:cNvPr>
          <p:cNvGrpSpPr/>
          <p:nvPr/>
        </p:nvGrpSpPr>
        <p:grpSpPr>
          <a:xfrm>
            <a:off x="5192599" y="2379598"/>
            <a:ext cx="5626035" cy="2323167"/>
            <a:chOff x="5722449" y="2321232"/>
            <a:chExt cx="5626035" cy="2323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A2A3D1-4934-D84F-B573-EEBD266F96ED}"/>
                </a:ext>
              </a:extLst>
            </p:cNvPr>
            <p:cNvSpPr txBox="1"/>
            <p:nvPr/>
          </p:nvSpPr>
          <p:spPr>
            <a:xfrm>
              <a:off x="5722449" y="2321232"/>
              <a:ext cx="1439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Increase</a:t>
              </a:r>
            </a:p>
            <a:p>
              <a:r>
                <a:rPr lang="en-US" sz="3600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183%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90BB73-FFAC-4549-AC2D-8B636B7CE736}"/>
                </a:ext>
              </a:extLst>
            </p:cNvPr>
            <p:cNvSpPr txBox="1"/>
            <p:nvPr/>
          </p:nvSpPr>
          <p:spPr>
            <a:xfrm>
              <a:off x="9621475" y="3441969"/>
              <a:ext cx="1582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Decrease</a:t>
              </a:r>
            </a:p>
            <a:p>
              <a:r>
                <a:rPr lang="en-US" sz="3600" b="1" dirty="0">
                  <a:solidFill>
                    <a:srgbClr val="994C4C"/>
                  </a:solidFill>
                  <a:latin typeface="Poppins "/>
                  <a:cs typeface="Rubik" panose="02000604000000020004" pitchFamily="2" charset="-79"/>
                </a:rPr>
                <a:t>260%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B2AE08-60E2-D34D-8AB5-AC1395193A75}"/>
                </a:ext>
              </a:extLst>
            </p:cNvPr>
            <p:cNvSpPr txBox="1"/>
            <p:nvPr/>
          </p:nvSpPr>
          <p:spPr>
            <a:xfrm>
              <a:off x="5723164" y="3061564"/>
              <a:ext cx="172406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Announced the second  headquarter to NYC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B60D9-1D62-1442-94F5-93BAA864678E}"/>
                </a:ext>
              </a:extLst>
            </p:cNvPr>
            <p:cNvSpPr txBox="1"/>
            <p:nvPr/>
          </p:nvSpPr>
          <p:spPr>
            <a:xfrm>
              <a:off x="9620592" y="4213512"/>
              <a:ext cx="17278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Withdrawn the headquarter offer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8D4B59B-4A32-4D16-AA01-D553090C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920F59-E0A2-474E-8D73-550051C1689F}"/>
              </a:ext>
            </a:extLst>
          </p:cNvPr>
          <p:cNvSpPr/>
          <p:nvPr/>
        </p:nvSpPr>
        <p:spPr>
          <a:xfrm>
            <a:off x="210868" y="773091"/>
            <a:ext cx="11056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Light" panose="00000400000000000000" pitchFamily="50" charset="0"/>
                <a:cs typeface="Poppins Light" panose="00000400000000000000" pitchFamily="50" charset="0"/>
              </a:rPr>
              <a:t>15 Neighborhoods</a:t>
            </a:r>
            <a:r>
              <a:rPr lang="en-US" dirty="0">
                <a:latin typeface="Poppins Light" panose="00000400000000000000" pitchFamily="50" charset="0"/>
                <a:cs typeface="Poppins Light" panose="00000400000000000000" pitchFamily="50" charset="0"/>
              </a:rPr>
              <a:t> showed peak increase in per sq. Ft. Sale price and have </a:t>
            </a:r>
            <a:r>
              <a:rPr lang="en-US" dirty="0">
                <a:solidFill>
                  <a:srgbClr val="A06664"/>
                </a:solidFill>
                <a:latin typeface="Poppins "/>
                <a:cs typeface="Poppins Light" panose="00000400000000000000" pitchFamily="50" charset="0"/>
              </a:rPr>
              <a:t>confident potential for Future Sales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6664"/>
              </a:solidFill>
              <a:effectLst/>
              <a:uLnTx/>
              <a:uFillTx/>
              <a:latin typeface="Poppins "/>
              <a:cs typeface="Poppins Light" panose="00000400000000000000" pitchFamily="50" charset="0"/>
            </a:endParaRPr>
          </a:p>
        </p:txBody>
      </p:sp>
      <p:pic>
        <p:nvPicPr>
          <p:cNvPr id="3" name="图片 2" descr="蓝色的地图&#10;&#10;描述已自动生成">
            <a:extLst>
              <a:ext uri="{FF2B5EF4-FFF2-40B4-BE49-F238E27FC236}">
                <a16:creationId xmlns:a16="http://schemas.microsoft.com/office/drawing/2014/main" id="{FA0511FB-4BF2-47D1-BB50-3154CD51D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545564" y="1723680"/>
            <a:ext cx="8233648" cy="47475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A28CD6A-F7E4-9B4F-A267-2685E427842B}"/>
              </a:ext>
            </a:extLst>
          </p:cNvPr>
          <p:cNvSpPr txBox="1"/>
          <p:nvPr/>
        </p:nvSpPr>
        <p:spPr>
          <a:xfrm>
            <a:off x="821305" y="5841223"/>
            <a:ext cx="199020" cy="41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E36A2A1A-394A-47C0-88C4-D2E7DC8C5C2C}"/>
              </a:ext>
            </a:extLst>
          </p:cNvPr>
          <p:cNvGrpSpPr/>
          <p:nvPr/>
        </p:nvGrpSpPr>
        <p:grpSpPr>
          <a:xfrm>
            <a:off x="3874593" y="4430946"/>
            <a:ext cx="368244" cy="383203"/>
            <a:chOff x="0" y="0"/>
            <a:chExt cx="513997" cy="513997"/>
          </a:xfrm>
        </p:grpSpPr>
        <p:pic>
          <p:nvPicPr>
            <p:cNvPr id="53" name="Picture 3">
              <a:extLst>
                <a:ext uri="{FF2B5EF4-FFF2-40B4-BE49-F238E27FC236}">
                  <a16:creationId xmlns:a16="http://schemas.microsoft.com/office/drawing/2014/main" id="{B2413D69-C50F-4655-B01D-4ED71E0C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C3DE479B-97E5-444D-A872-36C956AB4FB6}"/>
                </a:ext>
              </a:extLst>
            </p:cNvPr>
            <p:cNvSpPr txBox="1"/>
            <p:nvPr/>
          </p:nvSpPr>
          <p:spPr>
            <a:xfrm>
              <a:off x="119376" y="148495"/>
              <a:ext cx="275244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55" name="Group 16">
            <a:extLst>
              <a:ext uri="{FF2B5EF4-FFF2-40B4-BE49-F238E27FC236}">
                <a16:creationId xmlns:a16="http://schemas.microsoft.com/office/drawing/2014/main" id="{7D2017AF-5D73-4C48-88E6-35CF9E3ACD82}"/>
              </a:ext>
            </a:extLst>
          </p:cNvPr>
          <p:cNvGrpSpPr/>
          <p:nvPr/>
        </p:nvGrpSpPr>
        <p:grpSpPr>
          <a:xfrm>
            <a:off x="4680607" y="4403940"/>
            <a:ext cx="368244" cy="383203"/>
            <a:chOff x="0" y="0"/>
            <a:chExt cx="513997" cy="513997"/>
          </a:xfrm>
        </p:grpSpPr>
        <p:pic>
          <p:nvPicPr>
            <p:cNvPr id="56" name="Picture 17">
              <a:extLst>
                <a:ext uri="{FF2B5EF4-FFF2-40B4-BE49-F238E27FC236}">
                  <a16:creationId xmlns:a16="http://schemas.microsoft.com/office/drawing/2014/main" id="{3E30D1F2-5BB7-456A-82E5-0F95BF630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D28E923D-813E-469E-AF8A-B1E258C7367B}"/>
                </a:ext>
              </a:extLst>
            </p:cNvPr>
            <p:cNvSpPr txBox="1"/>
            <p:nvPr/>
          </p:nvSpPr>
          <p:spPr>
            <a:xfrm>
              <a:off x="119376" y="148495"/>
              <a:ext cx="275244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36297722-A260-427C-AD2C-0109186C29E1}"/>
              </a:ext>
            </a:extLst>
          </p:cNvPr>
          <p:cNvGrpSpPr/>
          <p:nvPr/>
        </p:nvGrpSpPr>
        <p:grpSpPr>
          <a:xfrm>
            <a:off x="4795174" y="3805883"/>
            <a:ext cx="368244" cy="383203"/>
            <a:chOff x="0" y="0"/>
            <a:chExt cx="513997" cy="513997"/>
          </a:xfrm>
        </p:grpSpPr>
        <p:pic>
          <p:nvPicPr>
            <p:cNvPr id="59" name="Picture 20">
              <a:extLst>
                <a:ext uri="{FF2B5EF4-FFF2-40B4-BE49-F238E27FC236}">
                  <a16:creationId xmlns:a16="http://schemas.microsoft.com/office/drawing/2014/main" id="{4CE501AF-EEB6-4C74-A003-57829E09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60" name="TextBox 21">
              <a:extLst>
                <a:ext uri="{FF2B5EF4-FFF2-40B4-BE49-F238E27FC236}">
                  <a16:creationId xmlns:a16="http://schemas.microsoft.com/office/drawing/2014/main" id="{0CDDFA8C-D346-43ED-AEEE-D6A4745C5F35}"/>
                </a:ext>
              </a:extLst>
            </p:cNvPr>
            <p:cNvSpPr txBox="1"/>
            <p:nvPr/>
          </p:nvSpPr>
          <p:spPr>
            <a:xfrm>
              <a:off x="113180" y="148495"/>
              <a:ext cx="287636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8913BC64-7404-406E-ADC1-0C7F46BE07B8}"/>
              </a:ext>
            </a:extLst>
          </p:cNvPr>
          <p:cNvGrpSpPr/>
          <p:nvPr/>
        </p:nvGrpSpPr>
        <p:grpSpPr>
          <a:xfrm>
            <a:off x="7927547" y="3138398"/>
            <a:ext cx="368244" cy="383203"/>
            <a:chOff x="-43332" y="-4358"/>
            <a:chExt cx="513997" cy="513997"/>
          </a:xfrm>
        </p:grpSpPr>
        <p:pic>
          <p:nvPicPr>
            <p:cNvPr id="62" name="Picture 23">
              <a:extLst>
                <a:ext uri="{FF2B5EF4-FFF2-40B4-BE49-F238E27FC236}">
                  <a16:creationId xmlns:a16="http://schemas.microsoft.com/office/drawing/2014/main" id="{8D36186F-4E9D-4073-8076-F24C438D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3332" y="-4358"/>
              <a:ext cx="513997" cy="513997"/>
            </a:xfrm>
            <a:prstGeom prst="rect">
              <a:avLst/>
            </a:prstGeom>
          </p:spPr>
        </p:pic>
        <p:sp>
          <p:nvSpPr>
            <p:cNvPr id="63" name="TextBox 24">
              <a:extLst>
                <a:ext uri="{FF2B5EF4-FFF2-40B4-BE49-F238E27FC236}">
                  <a16:creationId xmlns:a16="http://schemas.microsoft.com/office/drawing/2014/main" id="{5B1DD5F0-01A3-466A-B1D2-DDFA392DB891}"/>
                </a:ext>
              </a:extLst>
            </p:cNvPr>
            <p:cNvSpPr txBox="1"/>
            <p:nvPr/>
          </p:nvSpPr>
          <p:spPr>
            <a:xfrm>
              <a:off x="80624" y="188415"/>
              <a:ext cx="287636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4</a:t>
              </a:r>
            </a:p>
          </p:txBody>
        </p:sp>
      </p:grpSp>
      <p:grpSp>
        <p:nvGrpSpPr>
          <p:cNvPr id="64" name="Group 25">
            <a:extLst>
              <a:ext uri="{FF2B5EF4-FFF2-40B4-BE49-F238E27FC236}">
                <a16:creationId xmlns:a16="http://schemas.microsoft.com/office/drawing/2014/main" id="{A1558DB5-0FF6-4638-A1B1-1B4A46A990EC}"/>
              </a:ext>
            </a:extLst>
          </p:cNvPr>
          <p:cNvGrpSpPr/>
          <p:nvPr/>
        </p:nvGrpSpPr>
        <p:grpSpPr>
          <a:xfrm>
            <a:off x="6618733" y="5342671"/>
            <a:ext cx="368244" cy="383203"/>
            <a:chOff x="0" y="0"/>
            <a:chExt cx="513997" cy="513997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AD885F6F-4394-42A4-ADA2-29142A50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0B725FBA-0AC7-4F45-A546-A1DE5E6250C1}"/>
                </a:ext>
              </a:extLst>
            </p:cNvPr>
            <p:cNvSpPr txBox="1"/>
            <p:nvPr/>
          </p:nvSpPr>
          <p:spPr>
            <a:xfrm>
              <a:off x="86943" y="148494"/>
              <a:ext cx="340110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5</a:t>
              </a:r>
            </a:p>
          </p:txBody>
        </p:sp>
      </p:grpSp>
      <p:grpSp>
        <p:nvGrpSpPr>
          <p:cNvPr id="67" name="Group 28">
            <a:extLst>
              <a:ext uri="{FF2B5EF4-FFF2-40B4-BE49-F238E27FC236}">
                <a16:creationId xmlns:a16="http://schemas.microsoft.com/office/drawing/2014/main" id="{EEFFC2C5-FF15-46C2-9567-C762777D08B2}"/>
              </a:ext>
            </a:extLst>
          </p:cNvPr>
          <p:cNvGrpSpPr/>
          <p:nvPr/>
        </p:nvGrpSpPr>
        <p:grpSpPr>
          <a:xfrm>
            <a:off x="7008189" y="4176840"/>
            <a:ext cx="368244" cy="383203"/>
            <a:chOff x="0" y="0"/>
            <a:chExt cx="513997" cy="513997"/>
          </a:xfrm>
        </p:grpSpPr>
        <p:pic>
          <p:nvPicPr>
            <p:cNvPr id="68" name="Picture 29">
              <a:extLst>
                <a:ext uri="{FF2B5EF4-FFF2-40B4-BE49-F238E27FC236}">
                  <a16:creationId xmlns:a16="http://schemas.microsoft.com/office/drawing/2014/main" id="{5DC721D9-A308-44D7-89A2-313862FB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A5330830-4D32-458A-AC5A-EA34F993BDC0}"/>
                </a:ext>
              </a:extLst>
            </p:cNvPr>
            <p:cNvSpPr txBox="1"/>
            <p:nvPr/>
          </p:nvSpPr>
          <p:spPr>
            <a:xfrm>
              <a:off x="86587" y="148495"/>
              <a:ext cx="340824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6</a:t>
              </a:r>
            </a:p>
          </p:txBody>
        </p:sp>
      </p:grpSp>
      <p:grpSp>
        <p:nvGrpSpPr>
          <p:cNvPr id="70" name="Group 31">
            <a:extLst>
              <a:ext uri="{FF2B5EF4-FFF2-40B4-BE49-F238E27FC236}">
                <a16:creationId xmlns:a16="http://schemas.microsoft.com/office/drawing/2014/main" id="{D98287F6-AFBD-41B5-8C90-626B0A86C4A1}"/>
              </a:ext>
            </a:extLst>
          </p:cNvPr>
          <p:cNvGrpSpPr/>
          <p:nvPr/>
        </p:nvGrpSpPr>
        <p:grpSpPr>
          <a:xfrm>
            <a:off x="2214791" y="4152928"/>
            <a:ext cx="368244" cy="383203"/>
            <a:chOff x="0" y="0"/>
            <a:chExt cx="513997" cy="513997"/>
          </a:xfrm>
        </p:grpSpPr>
        <p:pic>
          <p:nvPicPr>
            <p:cNvPr id="71" name="Picture 32">
              <a:extLst>
                <a:ext uri="{FF2B5EF4-FFF2-40B4-BE49-F238E27FC236}">
                  <a16:creationId xmlns:a16="http://schemas.microsoft.com/office/drawing/2014/main" id="{0A0EEA55-C7EC-4246-B48E-C9F08C4D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B414672-C9EA-4584-B5FE-59D64ACDBE3F}"/>
                </a:ext>
              </a:extLst>
            </p:cNvPr>
            <p:cNvSpPr txBox="1"/>
            <p:nvPr/>
          </p:nvSpPr>
          <p:spPr>
            <a:xfrm>
              <a:off x="86586" y="148495"/>
              <a:ext cx="340824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7</a:t>
              </a:r>
            </a:p>
          </p:txBody>
        </p:sp>
      </p:grpSp>
      <p:grpSp>
        <p:nvGrpSpPr>
          <p:cNvPr id="73" name="Group 34">
            <a:extLst>
              <a:ext uri="{FF2B5EF4-FFF2-40B4-BE49-F238E27FC236}">
                <a16:creationId xmlns:a16="http://schemas.microsoft.com/office/drawing/2014/main" id="{1DC3DA7D-4D21-4977-A134-2EBED4F36C88}"/>
              </a:ext>
            </a:extLst>
          </p:cNvPr>
          <p:cNvGrpSpPr/>
          <p:nvPr/>
        </p:nvGrpSpPr>
        <p:grpSpPr>
          <a:xfrm>
            <a:off x="1020325" y="5725874"/>
            <a:ext cx="368244" cy="383203"/>
            <a:chOff x="0" y="0"/>
            <a:chExt cx="513997" cy="513997"/>
          </a:xfrm>
        </p:grpSpPr>
        <p:pic>
          <p:nvPicPr>
            <p:cNvPr id="74" name="Picture 35">
              <a:extLst>
                <a:ext uri="{FF2B5EF4-FFF2-40B4-BE49-F238E27FC236}">
                  <a16:creationId xmlns:a16="http://schemas.microsoft.com/office/drawing/2014/main" id="{21FCCB24-799B-4496-9CFE-9CF61DDF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75" name="TextBox 36">
              <a:extLst>
                <a:ext uri="{FF2B5EF4-FFF2-40B4-BE49-F238E27FC236}">
                  <a16:creationId xmlns:a16="http://schemas.microsoft.com/office/drawing/2014/main" id="{D2D7F4AC-B934-4D89-A9A9-856E3BEA9BEC}"/>
                </a:ext>
              </a:extLst>
            </p:cNvPr>
            <p:cNvSpPr txBox="1"/>
            <p:nvPr/>
          </p:nvSpPr>
          <p:spPr>
            <a:xfrm>
              <a:off x="86586" y="148495"/>
              <a:ext cx="340824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8</a:t>
              </a:r>
            </a:p>
          </p:txBody>
        </p:sp>
      </p:grpSp>
      <p:grpSp>
        <p:nvGrpSpPr>
          <p:cNvPr id="76" name="Group 37">
            <a:extLst>
              <a:ext uri="{FF2B5EF4-FFF2-40B4-BE49-F238E27FC236}">
                <a16:creationId xmlns:a16="http://schemas.microsoft.com/office/drawing/2014/main" id="{B1BA1492-5CA1-496E-A379-AD96F295E25A}"/>
              </a:ext>
            </a:extLst>
          </p:cNvPr>
          <p:cNvGrpSpPr/>
          <p:nvPr/>
        </p:nvGrpSpPr>
        <p:grpSpPr>
          <a:xfrm>
            <a:off x="1591775" y="4928402"/>
            <a:ext cx="368244" cy="358870"/>
            <a:chOff x="0" y="0"/>
            <a:chExt cx="513997" cy="481359"/>
          </a:xfrm>
        </p:grpSpPr>
        <p:pic>
          <p:nvPicPr>
            <p:cNvPr id="77" name="Picture 38">
              <a:extLst>
                <a:ext uri="{FF2B5EF4-FFF2-40B4-BE49-F238E27FC236}">
                  <a16:creationId xmlns:a16="http://schemas.microsoft.com/office/drawing/2014/main" id="{78D7C053-3B33-4D17-AA96-3EACEBA87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174" b="3174"/>
            <a:stretch>
              <a:fillRect/>
            </a:stretch>
          </p:blipFill>
          <p:spPr>
            <a:xfrm>
              <a:off x="0" y="0"/>
              <a:ext cx="513997" cy="481359"/>
            </a:xfrm>
            <a:prstGeom prst="rect">
              <a:avLst/>
            </a:prstGeom>
          </p:spPr>
        </p:pic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16D4A64A-2ECF-4F12-9856-7628F3728CE7}"/>
                </a:ext>
              </a:extLst>
            </p:cNvPr>
            <p:cNvSpPr txBox="1"/>
            <p:nvPr/>
          </p:nvSpPr>
          <p:spPr>
            <a:xfrm>
              <a:off x="43338" y="132176"/>
              <a:ext cx="427321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9</a:t>
              </a:r>
            </a:p>
          </p:txBody>
        </p:sp>
      </p:grpSp>
      <p:grpSp>
        <p:nvGrpSpPr>
          <p:cNvPr id="79" name="Group 40">
            <a:extLst>
              <a:ext uri="{FF2B5EF4-FFF2-40B4-BE49-F238E27FC236}">
                <a16:creationId xmlns:a16="http://schemas.microsoft.com/office/drawing/2014/main" id="{C6B1DE3D-9E59-44F1-9ACA-79984BEA7B12}"/>
              </a:ext>
            </a:extLst>
          </p:cNvPr>
          <p:cNvGrpSpPr/>
          <p:nvPr/>
        </p:nvGrpSpPr>
        <p:grpSpPr>
          <a:xfrm>
            <a:off x="3637649" y="3422680"/>
            <a:ext cx="368244" cy="383203"/>
            <a:chOff x="0" y="0"/>
            <a:chExt cx="513997" cy="513997"/>
          </a:xfrm>
        </p:grpSpPr>
        <p:pic>
          <p:nvPicPr>
            <p:cNvPr id="80" name="Picture 41">
              <a:extLst>
                <a:ext uri="{FF2B5EF4-FFF2-40B4-BE49-F238E27FC236}">
                  <a16:creationId xmlns:a16="http://schemas.microsoft.com/office/drawing/2014/main" id="{0D1A9668-491E-4867-9255-1EC697CB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513997" cy="513997"/>
            </a:xfrm>
            <a:prstGeom prst="rect">
              <a:avLst/>
            </a:prstGeom>
          </p:spPr>
        </p:pic>
        <p:sp>
          <p:nvSpPr>
            <p:cNvPr id="81" name="TextBox 42">
              <a:extLst>
                <a:ext uri="{FF2B5EF4-FFF2-40B4-BE49-F238E27FC236}">
                  <a16:creationId xmlns:a16="http://schemas.microsoft.com/office/drawing/2014/main" id="{34CB506C-58D9-4D79-8F16-5AE0805043D4}"/>
                </a:ext>
              </a:extLst>
            </p:cNvPr>
            <p:cNvSpPr txBox="1"/>
            <p:nvPr/>
          </p:nvSpPr>
          <p:spPr>
            <a:xfrm>
              <a:off x="43338" y="148495"/>
              <a:ext cx="427321" cy="2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10</a:t>
              </a:r>
            </a:p>
          </p:txBody>
        </p:sp>
      </p:grpSp>
      <p:grpSp>
        <p:nvGrpSpPr>
          <p:cNvPr id="82" name="Group 89">
            <a:extLst>
              <a:ext uri="{FF2B5EF4-FFF2-40B4-BE49-F238E27FC236}">
                <a16:creationId xmlns:a16="http://schemas.microsoft.com/office/drawing/2014/main" id="{4865CF1D-6693-4A2E-820B-D0B8CE934449}"/>
              </a:ext>
            </a:extLst>
          </p:cNvPr>
          <p:cNvGrpSpPr/>
          <p:nvPr/>
        </p:nvGrpSpPr>
        <p:grpSpPr>
          <a:xfrm>
            <a:off x="4058715" y="2811592"/>
            <a:ext cx="368244" cy="382208"/>
            <a:chOff x="0" y="0"/>
            <a:chExt cx="513997" cy="512662"/>
          </a:xfrm>
        </p:grpSpPr>
        <p:pic>
          <p:nvPicPr>
            <p:cNvPr id="83" name="Picture 90">
              <a:extLst>
                <a:ext uri="{FF2B5EF4-FFF2-40B4-BE49-F238E27FC236}">
                  <a16:creationId xmlns:a16="http://schemas.microsoft.com/office/drawing/2014/main" id="{A7D9C315-5F68-4BF7-A567-2DDC5F19D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29" b="129"/>
            <a:stretch>
              <a:fillRect/>
            </a:stretch>
          </p:blipFill>
          <p:spPr>
            <a:xfrm>
              <a:off x="0" y="0"/>
              <a:ext cx="513997" cy="512662"/>
            </a:xfrm>
            <a:prstGeom prst="rect">
              <a:avLst/>
            </a:prstGeom>
          </p:spPr>
        </p:pic>
        <p:sp>
          <p:nvSpPr>
            <p:cNvPr id="84" name="TextBox 91">
              <a:extLst>
                <a:ext uri="{FF2B5EF4-FFF2-40B4-BE49-F238E27FC236}">
                  <a16:creationId xmlns:a16="http://schemas.microsoft.com/office/drawing/2014/main" id="{B3B5223A-35ED-4E5F-9752-0F371D36B062}"/>
                </a:ext>
              </a:extLst>
            </p:cNvPr>
            <p:cNvSpPr txBox="1"/>
            <p:nvPr/>
          </p:nvSpPr>
          <p:spPr>
            <a:xfrm>
              <a:off x="43338" y="148494"/>
              <a:ext cx="427322" cy="244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11</a:t>
              </a:r>
            </a:p>
          </p:txBody>
        </p:sp>
      </p:grpSp>
      <p:grpSp>
        <p:nvGrpSpPr>
          <p:cNvPr id="85" name="Group 92">
            <a:extLst>
              <a:ext uri="{FF2B5EF4-FFF2-40B4-BE49-F238E27FC236}">
                <a16:creationId xmlns:a16="http://schemas.microsoft.com/office/drawing/2014/main" id="{E4114B3B-25AA-4D30-A2D6-A07A9035FE5F}"/>
              </a:ext>
            </a:extLst>
          </p:cNvPr>
          <p:cNvGrpSpPr/>
          <p:nvPr/>
        </p:nvGrpSpPr>
        <p:grpSpPr>
          <a:xfrm>
            <a:off x="4336120" y="3460956"/>
            <a:ext cx="368244" cy="382208"/>
            <a:chOff x="0" y="0"/>
            <a:chExt cx="513997" cy="512662"/>
          </a:xfrm>
        </p:grpSpPr>
        <p:pic>
          <p:nvPicPr>
            <p:cNvPr id="86" name="Picture 93">
              <a:extLst>
                <a:ext uri="{FF2B5EF4-FFF2-40B4-BE49-F238E27FC236}">
                  <a16:creationId xmlns:a16="http://schemas.microsoft.com/office/drawing/2014/main" id="{85C4C39D-7563-47DF-AA61-EC224F20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29" b="129"/>
            <a:stretch>
              <a:fillRect/>
            </a:stretch>
          </p:blipFill>
          <p:spPr>
            <a:xfrm>
              <a:off x="0" y="0"/>
              <a:ext cx="513997" cy="512662"/>
            </a:xfrm>
            <a:prstGeom prst="rect">
              <a:avLst/>
            </a:prstGeom>
          </p:spPr>
        </p:pic>
        <p:sp>
          <p:nvSpPr>
            <p:cNvPr id="87" name="TextBox 94">
              <a:extLst>
                <a:ext uri="{FF2B5EF4-FFF2-40B4-BE49-F238E27FC236}">
                  <a16:creationId xmlns:a16="http://schemas.microsoft.com/office/drawing/2014/main" id="{6C135F35-C737-47FB-BFD8-D0B1037297E3}"/>
                </a:ext>
              </a:extLst>
            </p:cNvPr>
            <p:cNvSpPr txBox="1"/>
            <p:nvPr/>
          </p:nvSpPr>
          <p:spPr>
            <a:xfrm>
              <a:off x="43338" y="148495"/>
              <a:ext cx="427321" cy="244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12</a:t>
              </a:r>
            </a:p>
          </p:txBody>
        </p:sp>
      </p:grpSp>
      <p:grpSp>
        <p:nvGrpSpPr>
          <p:cNvPr id="88" name="Group 95">
            <a:extLst>
              <a:ext uri="{FF2B5EF4-FFF2-40B4-BE49-F238E27FC236}">
                <a16:creationId xmlns:a16="http://schemas.microsoft.com/office/drawing/2014/main" id="{6EFD3F35-4D0A-44C4-9C3B-D05AD0A057B0}"/>
              </a:ext>
            </a:extLst>
          </p:cNvPr>
          <p:cNvGrpSpPr/>
          <p:nvPr/>
        </p:nvGrpSpPr>
        <p:grpSpPr>
          <a:xfrm>
            <a:off x="4582010" y="1842806"/>
            <a:ext cx="368244" cy="382208"/>
            <a:chOff x="0" y="0"/>
            <a:chExt cx="513997" cy="512662"/>
          </a:xfrm>
        </p:grpSpPr>
        <p:pic>
          <p:nvPicPr>
            <p:cNvPr id="89" name="Picture 96">
              <a:extLst>
                <a:ext uri="{FF2B5EF4-FFF2-40B4-BE49-F238E27FC236}">
                  <a16:creationId xmlns:a16="http://schemas.microsoft.com/office/drawing/2014/main" id="{B16A8FF2-D3B6-4CC9-A7E8-2F6710154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29" b="129"/>
            <a:stretch>
              <a:fillRect/>
            </a:stretch>
          </p:blipFill>
          <p:spPr>
            <a:xfrm>
              <a:off x="0" y="0"/>
              <a:ext cx="513997" cy="512662"/>
            </a:xfrm>
            <a:prstGeom prst="rect">
              <a:avLst/>
            </a:prstGeom>
          </p:spPr>
        </p:pic>
        <p:sp>
          <p:nvSpPr>
            <p:cNvPr id="90" name="TextBox 97">
              <a:extLst>
                <a:ext uri="{FF2B5EF4-FFF2-40B4-BE49-F238E27FC236}">
                  <a16:creationId xmlns:a16="http://schemas.microsoft.com/office/drawing/2014/main" id="{08648CE4-ED25-485C-9BED-50DD7388B8C1}"/>
                </a:ext>
              </a:extLst>
            </p:cNvPr>
            <p:cNvSpPr txBox="1"/>
            <p:nvPr/>
          </p:nvSpPr>
          <p:spPr>
            <a:xfrm>
              <a:off x="43338" y="148495"/>
              <a:ext cx="427321" cy="244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Aileron Heavy"/>
                </a:rPr>
                <a:t>13</a:t>
              </a:r>
            </a:p>
          </p:txBody>
        </p:sp>
      </p:grp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028B42E-0F7D-48CB-A9EC-7A4B87E6B5DC}"/>
              </a:ext>
            </a:extLst>
          </p:cNvPr>
          <p:cNvGrpSpPr/>
          <p:nvPr/>
        </p:nvGrpSpPr>
        <p:grpSpPr>
          <a:xfrm>
            <a:off x="5370624" y="2487464"/>
            <a:ext cx="368244" cy="382208"/>
            <a:chOff x="0" y="0"/>
            <a:chExt cx="513997" cy="512662"/>
          </a:xfrm>
        </p:grpSpPr>
        <p:pic>
          <p:nvPicPr>
            <p:cNvPr id="92" name="Picture 99">
              <a:extLst>
                <a:ext uri="{FF2B5EF4-FFF2-40B4-BE49-F238E27FC236}">
                  <a16:creationId xmlns:a16="http://schemas.microsoft.com/office/drawing/2014/main" id="{3378F517-65F7-466C-8CF8-2F17E4C9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29" b="129"/>
            <a:stretch>
              <a:fillRect/>
            </a:stretch>
          </p:blipFill>
          <p:spPr>
            <a:xfrm>
              <a:off x="0" y="0"/>
              <a:ext cx="513997" cy="512662"/>
            </a:xfrm>
            <a:prstGeom prst="rect">
              <a:avLst/>
            </a:prstGeom>
          </p:spPr>
        </p:pic>
        <p:sp>
          <p:nvSpPr>
            <p:cNvPr id="93" name="TextBox 100">
              <a:extLst>
                <a:ext uri="{FF2B5EF4-FFF2-40B4-BE49-F238E27FC236}">
                  <a16:creationId xmlns:a16="http://schemas.microsoft.com/office/drawing/2014/main" id="{57A3E384-9E95-44FD-A4D0-9631450D038E}"/>
                </a:ext>
              </a:extLst>
            </p:cNvPr>
            <p:cNvSpPr txBox="1"/>
            <p:nvPr/>
          </p:nvSpPr>
          <p:spPr>
            <a:xfrm>
              <a:off x="43338" y="148495"/>
              <a:ext cx="427321" cy="244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14</a:t>
              </a:r>
            </a:p>
          </p:txBody>
        </p:sp>
      </p:grpSp>
      <p:grpSp>
        <p:nvGrpSpPr>
          <p:cNvPr id="94" name="Group 101">
            <a:extLst>
              <a:ext uri="{FF2B5EF4-FFF2-40B4-BE49-F238E27FC236}">
                <a16:creationId xmlns:a16="http://schemas.microsoft.com/office/drawing/2014/main" id="{FBC9E37A-0763-460B-9703-15E4FC9136A3}"/>
              </a:ext>
            </a:extLst>
          </p:cNvPr>
          <p:cNvGrpSpPr/>
          <p:nvPr/>
        </p:nvGrpSpPr>
        <p:grpSpPr>
          <a:xfrm>
            <a:off x="6110140" y="1865952"/>
            <a:ext cx="368244" cy="382208"/>
            <a:chOff x="0" y="0"/>
            <a:chExt cx="513997" cy="512662"/>
          </a:xfrm>
        </p:grpSpPr>
        <p:pic>
          <p:nvPicPr>
            <p:cNvPr id="95" name="Picture 102">
              <a:extLst>
                <a:ext uri="{FF2B5EF4-FFF2-40B4-BE49-F238E27FC236}">
                  <a16:creationId xmlns:a16="http://schemas.microsoft.com/office/drawing/2014/main" id="{3ADE7EFF-BB50-47CC-AC67-CD2E1272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29" b="129"/>
            <a:stretch>
              <a:fillRect/>
            </a:stretch>
          </p:blipFill>
          <p:spPr>
            <a:xfrm>
              <a:off x="0" y="0"/>
              <a:ext cx="513997" cy="512662"/>
            </a:xfrm>
            <a:prstGeom prst="rect">
              <a:avLst/>
            </a:prstGeom>
          </p:spPr>
        </p:pic>
        <p:sp>
          <p:nvSpPr>
            <p:cNvPr id="96" name="TextBox 103">
              <a:extLst>
                <a:ext uri="{FF2B5EF4-FFF2-40B4-BE49-F238E27FC236}">
                  <a16:creationId xmlns:a16="http://schemas.microsoft.com/office/drawing/2014/main" id="{AA4356DD-E645-4FEE-B0A1-C6BC85BEAC2A}"/>
                </a:ext>
              </a:extLst>
            </p:cNvPr>
            <p:cNvSpPr txBox="1"/>
            <p:nvPr/>
          </p:nvSpPr>
          <p:spPr>
            <a:xfrm>
              <a:off x="43338" y="148495"/>
              <a:ext cx="427321" cy="244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9"/>
                </a:lnSpc>
              </a:pPr>
              <a:r>
                <a:rPr lang="en-US" sz="1349">
                  <a:solidFill>
                    <a:srgbClr val="FFFFFF"/>
                  </a:solidFill>
                  <a:latin typeface="Aileron Heavy"/>
                </a:rPr>
                <a:t>15</a:t>
              </a:r>
            </a:p>
          </p:txBody>
        </p:sp>
      </p:grpSp>
      <p:sp>
        <p:nvSpPr>
          <p:cNvPr id="98" name="TextBox 3">
            <a:extLst>
              <a:ext uri="{FF2B5EF4-FFF2-40B4-BE49-F238E27FC236}">
                <a16:creationId xmlns:a16="http://schemas.microsoft.com/office/drawing/2014/main" id="{22D00763-1561-480E-9F96-82251CC490B6}"/>
              </a:ext>
            </a:extLst>
          </p:cNvPr>
          <p:cNvSpPr txBox="1"/>
          <p:nvPr/>
        </p:nvSpPr>
        <p:spPr>
          <a:xfrm>
            <a:off x="210868" y="242166"/>
            <a:ext cx="11938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 "/>
                <a:cs typeface="Rubik" panose="00000500000000000000" pitchFamily="2" charset="-79"/>
              </a:rPr>
              <a:t>Now or Never Neighborhood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22867D9-7B8D-44AA-A566-58B1BB8FB9D7}"/>
              </a:ext>
            </a:extLst>
          </p:cNvPr>
          <p:cNvGrpSpPr/>
          <p:nvPr/>
        </p:nvGrpSpPr>
        <p:grpSpPr>
          <a:xfrm>
            <a:off x="8953645" y="1723680"/>
            <a:ext cx="3171464" cy="4713174"/>
            <a:chOff x="8520910" y="1711682"/>
            <a:chExt cx="3171464" cy="47131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0BB8D5-1BDB-8B45-8342-7F2547C082A1}"/>
                </a:ext>
              </a:extLst>
            </p:cNvPr>
            <p:cNvSpPr txBox="1"/>
            <p:nvPr/>
          </p:nvSpPr>
          <p:spPr>
            <a:xfrm>
              <a:off x="8520910" y="5431380"/>
              <a:ext cx="107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D9E7F"/>
                  </a:solidFill>
                  <a:latin typeface="Poppins "/>
                  <a:cs typeface="Poppins Light" panose="00000400000000000000" pitchFamily="50" charset="0"/>
                </a:rPr>
                <a:t>Bronx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35AB88-171C-E046-90A6-0A9441B6922C}"/>
                </a:ext>
              </a:extLst>
            </p:cNvPr>
            <p:cNvSpPr txBox="1"/>
            <p:nvPr/>
          </p:nvSpPr>
          <p:spPr>
            <a:xfrm>
              <a:off x="8520910" y="4460794"/>
              <a:ext cx="2125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06664"/>
                  </a:solidFill>
                  <a:latin typeface="Poppins "/>
                  <a:cs typeface="Poppins Light" panose="00000400000000000000" pitchFamily="50" charset="0"/>
                </a:rPr>
                <a:t>Manhattan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43DC4A-6411-2E44-BF18-C4E5570C9BD7}"/>
                </a:ext>
              </a:extLst>
            </p:cNvPr>
            <p:cNvSpPr txBox="1"/>
            <p:nvPr/>
          </p:nvSpPr>
          <p:spPr>
            <a:xfrm>
              <a:off x="8520910" y="5686192"/>
              <a:ext cx="31714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D9E7F"/>
                  </a:solidFill>
                  <a:latin typeface="Poppins "/>
                  <a:cs typeface="Poppins Light" panose="00000400000000000000" pitchFamily="50" charset="0"/>
                </a:rPr>
                <a:t>13. </a:t>
              </a:r>
              <a:r>
                <a:rPr lang="en-US" sz="1400" dirty="0">
                  <a:solidFill>
                    <a:srgbClr val="7D9E7F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Morris Heights - $400.8</a:t>
              </a:r>
            </a:p>
            <a:p>
              <a:r>
                <a:rPr lang="en-US" sz="1400" dirty="0">
                  <a:solidFill>
                    <a:srgbClr val="7D9E7F"/>
                  </a:solidFill>
                  <a:latin typeface="Poppins "/>
                  <a:cs typeface="Poppins Light" panose="00000400000000000000" pitchFamily="50" charset="0"/>
                </a:rPr>
                <a:t>14. </a:t>
              </a:r>
              <a:r>
                <a:rPr lang="en-US" sz="1400" dirty="0">
                  <a:solidFill>
                    <a:srgbClr val="7D9E7F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Port Morris - $346.6</a:t>
              </a:r>
            </a:p>
            <a:p>
              <a:r>
                <a:rPr lang="en-US" sz="1400" dirty="0">
                  <a:solidFill>
                    <a:srgbClr val="7D9E7F"/>
                  </a:solidFill>
                  <a:latin typeface="Poppins "/>
                  <a:cs typeface="Poppins Light" panose="00000400000000000000" pitchFamily="50" charset="0"/>
                </a:rPr>
                <a:t>15. </a:t>
              </a:r>
              <a:r>
                <a:rPr lang="en-US" sz="1400" dirty="0">
                  <a:solidFill>
                    <a:srgbClr val="7D9E7F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Pelham Gardens- $263.2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332143-0876-084A-AFED-948DA3411800}"/>
                </a:ext>
              </a:extLst>
            </p:cNvPr>
            <p:cNvSpPr txBox="1"/>
            <p:nvPr/>
          </p:nvSpPr>
          <p:spPr>
            <a:xfrm>
              <a:off x="8520910" y="4759057"/>
              <a:ext cx="31714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A06664"/>
                  </a:solidFill>
                  <a:latin typeface="Poppins "/>
                  <a:cs typeface="Poppins Light" panose="00000400000000000000" pitchFamily="50" charset="0"/>
                </a:rPr>
                <a:t>10. </a:t>
              </a:r>
              <a:r>
                <a:rPr lang="en-US" sz="1400" dirty="0">
                  <a:solidFill>
                    <a:srgbClr val="A06664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Financial - $3,810.3</a:t>
              </a:r>
            </a:p>
            <a:p>
              <a:r>
                <a:rPr lang="en-US" sz="1400" dirty="0">
                  <a:solidFill>
                    <a:srgbClr val="A06664"/>
                  </a:solidFill>
                  <a:latin typeface="Poppins "/>
                  <a:cs typeface="Poppins Light" panose="00000400000000000000" pitchFamily="50" charset="0"/>
                </a:rPr>
                <a:t>11. </a:t>
              </a:r>
              <a:r>
                <a:rPr lang="en-US" sz="1400" dirty="0">
                  <a:solidFill>
                    <a:srgbClr val="A06664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Upper East - $3,518.9</a:t>
              </a:r>
            </a:p>
            <a:p>
              <a:r>
                <a:rPr lang="en-US" sz="1400" dirty="0">
                  <a:solidFill>
                    <a:srgbClr val="A06664"/>
                  </a:solidFill>
                  <a:latin typeface="Poppins "/>
                  <a:cs typeface="Poppins Light" panose="00000400000000000000" pitchFamily="50" charset="0"/>
                </a:rPr>
                <a:t>12. </a:t>
              </a:r>
              <a:r>
                <a:rPr lang="en-US" sz="1400" dirty="0">
                  <a:solidFill>
                    <a:srgbClr val="A06664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South Bridge - $1,657 </a:t>
              </a:r>
            </a:p>
          </p:txBody>
        </p:sp>
        <p:sp>
          <p:nvSpPr>
            <p:cNvPr id="100" name="TextBox 24">
              <a:extLst>
                <a:ext uri="{FF2B5EF4-FFF2-40B4-BE49-F238E27FC236}">
                  <a16:creationId xmlns:a16="http://schemas.microsoft.com/office/drawing/2014/main" id="{AF9BD432-EE3A-488F-A3D1-3858687CF666}"/>
                </a:ext>
              </a:extLst>
            </p:cNvPr>
            <p:cNvSpPr txBox="1"/>
            <p:nvPr/>
          </p:nvSpPr>
          <p:spPr>
            <a:xfrm>
              <a:off x="8520910" y="2632183"/>
              <a:ext cx="1533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8AEBD"/>
                  </a:solidFill>
                  <a:latin typeface="Poppins "/>
                  <a:cs typeface="Poppins Light" panose="00000400000000000000" pitchFamily="50" charset="0"/>
                </a:rPr>
                <a:t>Queens</a:t>
              </a:r>
            </a:p>
          </p:txBody>
        </p:sp>
        <p:sp>
          <p:nvSpPr>
            <p:cNvPr id="101" name="TextBox 26">
              <a:extLst>
                <a:ext uri="{FF2B5EF4-FFF2-40B4-BE49-F238E27FC236}">
                  <a16:creationId xmlns:a16="http://schemas.microsoft.com/office/drawing/2014/main" id="{A68E4480-5DBC-46C4-8CDA-A2E5BA6672C1}"/>
                </a:ext>
              </a:extLst>
            </p:cNvPr>
            <p:cNvSpPr txBox="1"/>
            <p:nvPr/>
          </p:nvSpPr>
          <p:spPr>
            <a:xfrm>
              <a:off x="8520910" y="3575318"/>
              <a:ext cx="2546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E7972"/>
                  </a:solidFill>
                  <a:latin typeface="Poppins "/>
                  <a:cs typeface="Poppins Light" panose="00000400000000000000" pitchFamily="50" charset="0"/>
                </a:rPr>
                <a:t>Staten Island</a:t>
              </a:r>
            </a:p>
          </p:txBody>
        </p:sp>
        <p:sp>
          <p:nvSpPr>
            <p:cNvPr id="102" name="TextBox 27">
              <a:extLst>
                <a:ext uri="{FF2B5EF4-FFF2-40B4-BE49-F238E27FC236}">
                  <a16:creationId xmlns:a16="http://schemas.microsoft.com/office/drawing/2014/main" id="{480201CD-9F53-4CF0-8A09-E5981841B328}"/>
                </a:ext>
              </a:extLst>
            </p:cNvPr>
            <p:cNvSpPr txBox="1"/>
            <p:nvPr/>
          </p:nvSpPr>
          <p:spPr>
            <a:xfrm>
              <a:off x="8520910" y="1711682"/>
              <a:ext cx="1497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BEA399"/>
                  </a:solidFill>
                  <a:latin typeface="Poppins "/>
                  <a:cs typeface="Poppins Light" panose="00000400000000000000" pitchFamily="50" charset="0"/>
                </a:rPr>
                <a:t>Brooklyn</a:t>
              </a:r>
            </a:p>
          </p:txBody>
        </p:sp>
        <p:sp>
          <p:nvSpPr>
            <p:cNvPr id="103" name="TextBox 31">
              <a:extLst>
                <a:ext uri="{FF2B5EF4-FFF2-40B4-BE49-F238E27FC236}">
                  <a16:creationId xmlns:a16="http://schemas.microsoft.com/office/drawing/2014/main" id="{928A09EF-EBE4-44E7-BECA-B9A0A52FA274}"/>
                </a:ext>
              </a:extLst>
            </p:cNvPr>
            <p:cNvSpPr txBox="1"/>
            <p:nvPr/>
          </p:nvSpPr>
          <p:spPr>
            <a:xfrm>
              <a:off x="8520910" y="2002754"/>
              <a:ext cx="31714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BEA399"/>
                  </a:solidFill>
                  <a:latin typeface="Poppins" panose="00000800000000000000" pitchFamily="50" charset="0"/>
                  <a:cs typeface="Poppins" panose="00000800000000000000" pitchFamily="50" charset="0"/>
                </a:rPr>
                <a:t>1. </a:t>
              </a:r>
              <a:r>
                <a:rPr lang="en-US" sz="1400" dirty="0">
                  <a:solidFill>
                    <a:srgbClr val="BEA399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Gowanus - $5,671.5</a:t>
              </a:r>
            </a:p>
            <a:p>
              <a:r>
                <a:rPr lang="en-US" sz="1400" dirty="0">
                  <a:solidFill>
                    <a:srgbClr val="BEA399"/>
                  </a:solidFill>
                  <a:latin typeface="Poppins "/>
                  <a:cs typeface="Poppins Light" panose="00000400000000000000" pitchFamily="50" charset="0"/>
                </a:rPr>
                <a:t>2. </a:t>
              </a:r>
              <a:r>
                <a:rPr lang="en-US" sz="1400" dirty="0">
                  <a:solidFill>
                    <a:srgbClr val="BEA399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MetroTech - $1,209.4</a:t>
              </a:r>
            </a:p>
            <a:p>
              <a:r>
                <a:rPr lang="en-US" sz="1400" dirty="0">
                  <a:solidFill>
                    <a:srgbClr val="BEA399"/>
                  </a:solidFill>
                  <a:latin typeface="Poppins" panose="00000800000000000000" pitchFamily="50" charset="0"/>
                  <a:cs typeface="Poppins" panose="00000800000000000000" pitchFamily="50" charset="0"/>
                </a:rPr>
                <a:t>3. </a:t>
              </a:r>
              <a:r>
                <a:rPr lang="en-US" sz="1400" dirty="0">
                  <a:solidFill>
                    <a:srgbClr val="BEA399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Fort Greene - $764.5 </a:t>
              </a:r>
            </a:p>
          </p:txBody>
        </p:sp>
        <p:sp>
          <p:nvSpPr>
            <p:cNvPr id="104" name="TextBox 34">
              <a:extLst>
                <a:ext uri="{FF2B5EF4-FFF2-40B4-BE49-F238E27FC236}">
                  <a16:creationId xmlns:a16="http://schemas.microsoft.com/office/drawing/2014/main" id="{75B11CCB-588B-498C-87C6-ACCAF83B2849}"/>
                </a:ext>
              </a:extLst>
            </p:cNvPr>
            <p:cNvSpPr txBox="1"/>
            <p:nvPr/>
          </p:nvSpPr>
          <p:spPr>
            <a:xfrm>
              <a:off x="8520910" y="3803549"/>
              <a:ext cx="31714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E7972"/>
                  </a:solidFill>
                  <a:latin typeface="Poppins "/>
                  <a:cs typeface="Poppins Light" panose="00000400000000000000" pitchFamily="50" charset="0"/>
                </a:rPr>
                <a:t>7. </a:t>
              </a:r>
              <a:r>
                <a:rPr lang="en-US" sz="1400" dirty="0">
                  <a:solidFill>
                    <a:srgbClr val="7E7972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Rossville/Port Mobil - $2,211.6</a:t>
              </a:r>
            </a:p>
            <a:p>
              <a:r>
                <a:rPr lang="en-US" sz="1400" dirty="0">
                  <a:solidFill>
                    <a:srgbClr val="7E7972"/>
                  </a:solidFill>
                  <a:latin typeface="Poppins "/>
                  <a:cs typeface="Poppins Light" panose="00000400000000000000" pitchFamily="50" charset="0"/>
                </a:rPr>
                <a:t>8. </a:t>
              </a:r>
              <a:r>
                <a:rPr lang="en-US" sz="1400" dirty="0">
                  <a:solidFill>
                    <a:srgbClr val="7E7972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Richmond Valley - $757.6</a:t>
              </a:r>
            </a:p>
            <a:p>
              <a:r>
                <a:rPr lang="en-US" sz="1400" dirty="0">
                  <a:solidFill>
                    <a:srgbClr val="7E7972"/>
                  </a:solidFill>
                  <a:latin typeface="Poppins" panose="00000800000000000000" pitchFamily="50" charset="0"/>
                  <a:cs typeface="Poppins" panose="00000800000000000000" pitchFamily="50" charset="0"/>
                </a:rPr>
                <a:t>9. </a:t>
              </a:r>
              <a:r>
                <a:rPr lang="en-US" sz="1400" dirty="0">
                  <a:solidFill>
                    <a:srgbClr val="7E7972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New Springville - $240.6 </a:t>
              </a:r>
            </a:p>
          </p:txBody>
        </p:sp>
        <p:sp>
          <p:nvSpPr>
            <p:cNvPr id="105" name="TextBox 35">
              <a:extLst>
                <a:ext uri="{FF2B5EF4-FFF2-40B4-BE49-F238E27FC236}">
                  <a16:creationId xmlns:a16="http://schemas.microsoft.com/office/drawing/2014/main" id="{E10ACD11-ECA1-4B0D-BA18-9FD0682D8436}"/>
                </a:ext>
              </a:extLst>
            </p:cNvPr>
            <p:cNvSpPr txBox="1"/>
            <p:nvPr/>
          </p:nvSpPr>
          <p:spPr>
            <a:xfrm>
              <a:off x="8520910" y="2883713"/>
              <a:ext cx="31714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98AEBD"/>
                  </a:solidFill>
                  <a:latin typeface="Poppins "/>
                  <a:cs typeface="Poppins Light" panose="00000400000000000000" pitchFamily="50" charset="0"/>
                </a:rPr>
                <a:t>4. </a:t>
              </a:r>
              <a:r>
                <a:rPr lang="en-US" sz="1400" dirty="0">
                  <a:solidFill>
                    <a:srgbClr val="98AEB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Glen Oaks - $3,610.3</a:t>
              </a:r>
            </a:p>
            <a:p>
              <a:r>
                <a:rPr lang="en-US" sz="1400" dirty="0">
                  <a:solidFill>
                    <a:srgbClr val="98AEBD"/>
                  </a:solidFill>
                  <a:latin typeface="Poppins "/>
                  <a:cs typeface="Poppins Light" panose="00000400000000000000" pitchFamily="50" charset="0"/>
                </a:rPr>
                <a:t>5. </a:t>
              </a:r>
              <a:r>
                <a:rPr lang="en-US" sz="1400" dirty="0">
                  <a:solidFill>
                    <a:srgbClr val="98AEB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Far Rockaway - $1,418.1</a:t>
              </a:r>
            </a:p>
            <a:p>
              <a:r>
                <a:rPr lang="en-US" sz="1400" dirty="0">
                  <a:solidFill>
                    <a:srgbClr val="98AEBD"/>
                  </a:solidFill>
                  <a:latin typeface="Poppins "/>
                  <a:cs typeface="Poppins Light" panose="00000400000000000000" pitchFamily="50" charset="0"/>
                </a:rPr>
                <a:t>6. </a:t>
              </a:r>
              <a:r>
                <a:rPr lang="en-US" sz="1400" dirty="0">
                  <a:solidFill>
                    <a:srgbClr val="98AEBD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Springfield- $776.1 </a:t>
              </a:r>
            </a:p>
          </p:txBody>
        </p:sp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6DFA9D8-03A5-47F1-A0E5-3E022965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8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3AA5A1-5F01-4E59-83EE-4F0B74281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593" y="3994331"/>
            <a:ext cx="176904" cy="1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6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4448659" y="1953657"/>
            <a:ext cx="6350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51" name="TextBox 42">
            <a:extLst>
              <a:ext uri="{FF2B5EF4-FFF2-40B4-BE49-F238E27FC236}">
                <a16:creationId xmlns:a16="http://schemas.microsoft.com/office/drawing/2014/main" id="{0CBBEF5C-8B59-4628-98CE-33B6659BF9FA}"/>
              </a:ext>
            </a:extLst>
          </p:cNvPr>
          <p:cNvSpPr txBox="1"/>
          <p:nvPr/>
        </p:nvSpPr>
        <p:spPr>
          <a:xfrm>
            <a:off x="1304926" y="2189038"/>
            <a:ext cx="6350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52" name="TextBox 42">
            <a:extLst>
              <a:ext uri="{FF2B5EF4-FFF2-40B4-BE49-F238E27FC236}">
                <a16:creationId xmlns:a16="http://schemas.microsoft.com/office/drawing/2014/main" id="{3567CD01-DAA6-49AD-8E42-DE04821A1AC7}"/>
              </a:ext>
            </a:extLst>
          </p:cNvPr>
          <p:cNvSpPr txBox="1"/>
          <p:nvPr/>
        </p:nvSpPr>
        <p:spPr>
          <a:xfrm>
            <a:off x="1082951" y="2542684"/>
            <a:ext cx="635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sz="1200">
              <a:latin typeface="Poppins" panose="00000800000000000000" pitchFamily="50" charset="0"/>
              <a:cs typeface="Poppins" panose="00000800000000000000" pitchFamily="50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E8076D-2BCF-40E9-B9C5-7BDD3CBBD648}"/>
              </a:ext>
            </a:extLst>
          </p:cNvPr>
          <p:cNvSpPr txBox="1"/>
          <p:nvPr/>
        </p:nvSpPr>
        <p:spPr>
          <a:xfrm>
            <a:off x="752909" y="2057936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19,941</a:t>
            </a: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population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0630BAF-CE64-47BC-B74A-0A35155A6AA9}"/>
              </a:ext>
            </a:extLst>
          </p:cNvPr>
          <p:cNvSpPr txBox="1"/>
          <p:nvPr/>
        </p:nvSpPr>
        <p:spPr>
          <a:xfrm>
            <a:off x="743552" y="3626694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$86,903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Income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AE5CD06-B562-4782-BFA1-FEE6ABF6B5CA}"/>
              </a:ext>
            </a:extLst>
          </p:cNvPr>
          <p:cNvSpPr txBox="1"/>
          <p:nvPr/>
        </p:nvSpPr>
        <p:spPr>
          <a:xfrm>
            <a:off x="693359" y="5293371"/>
            <a:ext cx="307834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rgbClr val="A06664"/>
                </a:solidFill>
                <a:latin typeface="Poppins "/>
                <a:cs typeface="Poppins" panose="00000800000000000000" pitchFamily="50" charset="0"/>
              </a:rPr>
              <a:t>$1.1M</a:t>
            </a:r>
            <a:endParaRPr lang="en-US" sz="1500" b="1" dirty="0">
              <a:solidFill>
                <a:srgbClr val="A06664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algn="ctr"/>
            <a:r>
              <a:rPr lang="en-US" sz="15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Median House Price</a:t>
            </a:r>
          </a:p>
        </p:txBody>
      </p:sp>
      <p:grpSp>
        <p:nvGrpSpPr>
          <p:cNvPr id="56" name="Group 46">
            <a:extLst>
              <a:ext uri="{FF2B5EF4-FFF2-40B4-BE49-F238E27FC236}">
                <a16:creationId xmlns:a16="http://schemas.microsoft.com/office/drawing/2014/main" id="{8F011069-9B55-47DB-9E2C-1831D95022B3}"/>
              </a:ext>
            </a:extLst>
          </p:cNvPr>
          <p:cNvGrpSpPr/>
          <p:nvPr/>
        </p:nvGrpSpPr>
        <p:grpSpPr>
          <a:xfrm>
            <a:off x="896236" y="282648"/>
            <a:ext cx="2672119" cy="1826486"/>
            <a:chOff x="0" y="0"/>
            <a:chExt cx="5344237" cy="3652972"/>
          </a:xfrm>
        </p:grpSpPr>
        <p:sp>
          <p:nvSpPr>
            <p:cNvPr id="57" name="TextBox 47">
              <a:extLst>
                <a:ext uri="{FF2B5EF4-FFF2-40B4-BE49-F238E27FC236}">
                  <a16:creationId xmlns:a16="http://schemas.microsoft.com/office/drawing/2014/main" id="{058C02EC-4478-4732-9125-749E2DB85D2D}"/>
                </a:ext>
              </a:extLst>
            </p:cNvPr>
            <p:cNvSpPr txBox="1"/>
            <p:nvPr/>
          </p:nvSpPr>
          <p:spPr>
            <a:xfrm>
              <a:off x="3628" y="3263892"/>
              <a:ext cx="4733081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</a:pPr>
              <a:endParaRPr sz="1200"/>
            </a:p>
          </p:txBody>
        </p:sp>
        <p:pic>
          <p:nvPicPr>
            <p:cNvPr id="58" name="Picture 48">
              <a:extLst>
                <a:ext uri="{FF2B5EF4-FFF2-40B4-BE49-F238E27FC236}">
                  <a16:creationId xmlns:a16="http://schemas.microsoft.com/office/drawing/2014/main" id="{7010D77E-1176-44B9-A895-846C757D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0"/>
              <a:ext cx="5344237" cy="84166"/>
            </a:xfrm>
            <a:prstGeom prst="rect">
              <a:avLst/>
            </a:prstGeom>
          </p:spPr>
        </p:pic>
        <p:pic>
          <p:nvPicPr>
            <p:cNvPr id="59" name="Picture 49">
              <a:extLst>
                <a:ext uri="{FF2B5EF4-FFF2-40B4-BE49-F238E27FC236}">
                  <a16:creationId xmlns:a16="http://schemas.microsoft.com/office/drawing/2014/main" id="{B5D65CB2-2223-44A2-8B97-EEBEA988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9" t="98425" r="99"/>
            <a:stretch>
              <a:fillRect/>
            </a:stretch>
          </p:blipFill>
          <p:spPr>
            <a:xfrm>
              <a:off x="0" y="2760906"/>
              <a:ext cx="5344237" cy="84166"/>
            </a:xfrm>
            <a:prstGeom prst="rect">
              <a:avLst/>
            </a:prstGeom>
          </p:spPr>
        </p:pic>
      </p:grpSp>
      <p:sp>
        <p:nvSpPr>
          <p:cNvPr id="60" name="TextBox 50">
            <a:extLst>
              <a:ext uri="{FF2B5EF4-FFF2-40B4-BE49-F238E27FC236}">
                <a16:creationId xmlns:a16="http://schemas.microsoft.com/office/drawing/2014/main" id="{2A3D32C0-E948-496B-9C68-EF594EE430F2}"/>
              </a:ext>
            </a:extLst>
          </p:cNvPr>
          <p:cNvSpPr txBox="1"/>
          <p:nvPr/>
        </p:nvSpPr>
        <p:spPr>
          <a:xfrm>
            <a:off x="685800" y="607121"/>
            <a:ext cx="306345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Gowanus,</a:t>
            </a:r>
          </a:p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36" dirty="0">
                <a:solidFill>
                  <a:srgbClr val="924949"/>
                </a:solidFill>
                <a:latin typeface="Poppins "/>
              </a:rPr>
              <a:t>Brooklyn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A702337-9C55-408C-B6E5-29920E5E75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4394" y="533900"/>
            <a:ext cx="6331810" cy="5556382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42D8A848-80B3-470C-BF18-4494DD478BAB}"/>
              </a:ext>
            </a:extLst>
          </p:cNvPr>
          <p:cNvGrpSpPr/>
          <p:nvPr/>
        </p:nvGrpSpPr>
        <p:grpSpPr>
          <a:xfrm>
            <a:off x="9296224" y="2598531"/>
            <a:ext cx="2309461" cy="735084"/>
            <a:chOff x="9513022" y="2690392"/>
            <a:chExt cx="2309461" cy="735084"/>
          </a:xfrm>
        </p:grpSpPr>
        <p:grpSp>
          <p:nvGrpSpPr>
            <p:cNvPr id="68" name="Group 12">
              <a:extLst>
                <a:ext uri="{FF2B5EF4-FFF2-40B4-BE49-F238E27FC236}">
                  <a16:creationId xmlns:a16="http://schemas.microsoft.com/office/drawing/2014/main" id="{73E0B075-C642-4889-8A00-1FF387BF1793}"/>
                </a:ext>
              </a:extLst>
            </p:cNvPr>
            <p:cNvGrpSpPr/>
            <p:nvPr/>
          </p:nvGrpSpPr>
          <p:grpSpPr>
            <a:xfrm rot="-10800000">
              <a:off x="9660597" y="3235880"/>
              <a:ext cx="811972" cy="101834"/>
              <a:chOff x="0" y="0"/>
              <a:chExt cx="4242933" cy="532130"/>
            </a:xfrm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7650AF14-0328-4D78-A01B-86183AACEA27}"/>
                  </a:ext>
                </a:extLst>
              </p:cNvPr>
              <p:cNvSpPr/>
              <p:nvPr/>
            </p:nvSpPr>
            <p:spPr>
              <a:xfrm>
                <a:off x="0" y="0"/>
                <a:ext cx="4241663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241663" h="533400">
                    <a:moveTo>
                      <a:pt x="4164193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4164193" y="335280"/>
                    </a:lnTo>
                    <a:cubicBezTo>
                      <a:pt x="4207373" y="335280"/>
                      <a:pt x="4241663" y="304800"/>
                      <a:pt x="4241663" y="266700"/>
                    </a:cubicBezTo>
                    <a:cubicBezTo>
                      <a:pt x="4241663" y="228600"/>
                      <a:pt x="4207373" y="198120"/>
                      <a:pt x="4164193" y="198120"/>
                    </a:cubicBezTo>
                    <a:close/>
                  </a:path>
                </a:pathLst>
              </a:custGeom>
              <a:solidFill>
                <a:srgbClr val="F15A29"/>
              </a:solidFill>
            </p:spPr>
          </p:sp>
        </p:grpSp>
        <p:pic>
          <p:nvPicPr>
            <p:cNvPr id="69" name="Picture 17">
              <a:extLst>
                <a:ext uri="{FF2B5EF4-FFF2-40B4-BE49-F238E27FC236}">
                  <a16:creationId xmlns:a16="http://schemas.microsoft.com/office/drawing/2014/main" id="{2B3F10D3-D7B5-4689-A85C-A08376937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513022" y="2690392"/>
              <a:ext cx="497495" cy="497495"/>
            </a:xfrm>
            <a:prstGeom prst="rect">
              <a:avLst/>
            </a:prstGeom>
          </p:spPr>
        </p:pic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A53EFC7E-3EC6-4F0A-9096-FA2E44F187EF}"/>
                </a:ext>
              </a:extLst>
            </p:cNvPr>
            <p:cNvSpPr txBox="1"/>
            <p:nvPr/>
          </p:nvSpPr>
          <p:spPr>
            <a:xfrm>
              <a:off x="10547582" y="3256199"/>
              <a:ext cx="1274901" cy="169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7"/>
                </a:lnSpc>
              </a:pPr>
              <a:r>
                <a:rPr lang="en-US" sz="1400" spc="77" dirty="0">
                  <a:latin typeface="Poppins "/>
                  <a:cs typeface="Poppins Light" panose="00000400000000000000" pitchFamily="50" charset="0"/>
                </a:rPr>
                <a:t>2</a:t>
              </a:r>
              <a:r>
                <a:rPr lang="en-US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Park</a:t>
              </a:r>
              <a:r>
                <a:rPr lang="en-US" altLang="zh-CN" sz="1400" spc="77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s</a:t>
              </a:r>
              <a:endParaRPr lang="en-US" sz="1400" spc="77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6697380-B8EC-4AF6-A759-B42850892983}"/>
              </a:ext>
            </a:extLst>
          </p:cNvPr>
          <p:cNvGrpSpPr/>
          <p:nvPr/>
        </p:nvGrpSpPr>
        <p:grpSpPr>
          <a:xfrm>
            <a:off x="4277951" y="835793"/>
            <a:ext cx="3989946" cy="1564035"/>
            <a:chOff x="3916844" y="1473689"/>
            <a:chExt cx="3989946" cy="1564035"/>
          </a:xfrm>
        </p:grpSpPr>
        <p:grpSp>
          <p:nvGrpSpPr>
            <p:cNvPr id="73" name="Group 8">
              <a:extLst>
                <a:ext uri="{FF2B5EF4-FFF2-40B4-BE49-F238E27FC236}">
                  <a16:creationId xmlns:a16="http://schemas.microsoft.com/office/drawing/2014/main" id="{1D7144E0-E394-4C40-8EAD-2297E3358AF5}"/>
                </a:ext>
              </a:extLst>
            </p:cNvPr>
            <p:cNvGrpSpPr/>
            <p:nvPr/>
          </p:nvGrpSpPr>
          <p:grpSpPr>
            <a:xfrm rot="5400000">
              <a:off x="6856806" y="2418472"/>
              <a:ext cx="632621" cy="101834"/>
              <a:chOff x="0" y="0"/>
              <a:chExt cx="3305741" cy="532130"/>
            </a:xfrm>
          </p:grpSpPr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05DDDD81-DD8D-4CDA-8C58-A3C83722BE4F}"/>
                  </a:ext>
                </a:extLst>
              </p:cNvPr>
              <p:cNvSpPr/>
              <p:nvPr/>
            </p:nvSpPr>
            <p:spPr>
              <a:xfrm>
                <a:off x="0" y="0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sp>
          <p:nvSpPr>
            <p:cNvPr id="74" name="TextBox 21">
              <a:extLst>
                <a:ext uri="{FF2B5EF4-FFF2-40B4-BE49-F238E27FC236}">
                  <a16:creationId xmlns:a16="http://schemas.microsoft.com/office/drawing/2014/main" id="{D26B2974-B708-4F7F-BBF6-27CE789C42B1}"/>
                </a:ext>
              </a:extLst>
            </p:cNvPr>
            <p:cNvSpPr txBox="1"/>
            <p:nvPr/>
          </p:nvSpPr>
          <p:spPr>
            <a:xfrm>
              <a:off x="3916844" y="1473689"/>
              <a:ext cx="3337971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862 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violent crime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"/>
                  <a:cs typeface="Poppins Light" panose="00000400000000000000" pitchFamily="50" charset="0"/>
                </a:rPr>
                <a:t>1574 </a:t>
              </a: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property crime </a:t>
              </a:r>
            </a:p>
            <a:p>
              <a:pPr algn="r">
                <a:lnSpc>
                  <a:spcPts val="1696"/>
                </a:lnSpc>
              </a:pPr>
              <a:r>
                <a:rPr lang="en-US" sz="1400" spc="112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Per 100k People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0D6AA174-58E8-4F5A-B4AA-18506F92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9736" y="2435173"/>
              <a:ext cx="747054" cy="602551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FDE2916-7C1F-43FF-BB1A-273C12E5724D}"/>
              </a:ext>
            </a:extLst>
          </p:cNvPr>
          <p:cNvGrpSpPr/>
          <p:nvPr/>
        </p:nvGrpSpPr>
        <p:grpSpPr>
          <a:xfrm>
            <a:off x="4642134" y="4103481"/>
            <a:ext cx="3139658" cy="1643231"/>
            <a:chOff x="4377661" y="4354344"/>
            <a:chExt cx="3139658" cy="1643231"/>
          </a:xfrm>
        </p:grpSpPr>
        <p:grpSp>
          <p:nvGrpSpPr>
            <p:cNvPr id="78" name="Group 10">
              <a:extLst>
                <a:ext uri="{FF2B5EF4-FFF2-40B4-BE49-F238E27FC236}">
                  <a16:creationId xmlns:a16="http://schemas.microsoft.com/office/drawing/2014/main" id="{37AA70A9-15D9-4FD6-AF3F-E81A712F3461}"/>
                </a:ext>
              </a:extLst>
            </p:cNvPr>
            <p:cNvGrpSpPr/>
            <p:nvPr/>
          </p:nvGrpSpPr>
          <p:grpSpPr>
            <a:xfrm rot="-5400000">
              <a:off x="6606275" y="4928093"/>
              <a:ext cx="638599" cy="101834"/>
              <a:chOff x="0" y="0"/>
              <a:chExt cx="3336981" cy="532130"/>
            </a:xfrm>
          </p:grpSpPr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12F0E00B-C07B-413A-A2F3-533CB12ACE6D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D8E69708-4A76-494B-B199-FF525590ABB7}"/>
                </a:ext>
              </a:extLst>
            </p:cNvPr>
            <p:cNvSpPr txBox="1"/>
            <p:nvPr/>
          </p:nvSpPr>
          <p:spPr>
            <a:xfrm>
              <a:off x="4377661" y="5351244"/>
              <a:ext cx="2582003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45%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are college graduates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12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Schools</a:t>
              </a:r>
            </a:p>
            <a:p>
              <a:pPr algn="r"/>
              <a:r>
                <a:rPr lang="en-US" sz="1400" dirty="0">
                  <a:latin typeface="Poppins "/>
                  <a:cs typeface="Poppins Light" panose="00000400000000000000" pitchFamily="50" charset="0"/>
                </a:rPr>
                <a:t>83% 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of graduation rate</a:t>
              </a:r>
              <a:endParaRPr lang="en-US" sz="1400" dirty="0">
                <a:latin typeface="Poppins "/>
                <a:cs typeface="Poppins Light" panose="00000400000000000000" pitchFamily="50" charset="0"/>
              </a:endParaRP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C0445E54-DCF0-420D-A42A-D2953BC5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3418" y="4354344"/>
              <a:ext cx="583901" cy="505350"/>
            </a:xfrm>
            <a:prstGeom prst="rect">
              <a:avLst/>
            </a:prstGeom>
          </p:spPr>
        </p:pic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A0E2D4C-65C8-4CA1-868A-CBF5EFB68E05}"/>
              </a:ext>
            </a:extLst>
          </p:cNvPr>
          <p:cNvGrpSpPr/>
          <p:nvPr/>
        </p:nvGrpSpPr>
        <p:grpSpPr>
          <a:xfrm>
            <a:off x="8020275" y="5028634"/>
            <a:ext cx="2415998" cy="1553362"/>
            <a:chOff x="8661095" y="4198356"/>
            <a:chExt cx="2415998" cy="1553362"/>
          </a:xfrm>
        </p:grpSpPr>
        <p:pic>
          <p:nvPicPr>
            <p:cNvPr id="83" name="Picture 3">
              <a:extLst>
                <a:ext uri="{FF2B5EF4-FFF2-40B4-BE49-F238E27FC236}">
                  <a16:creationId xmlns:a16="http://schemas.microsoft.com/office/drawing/2014/main" id="{AD906E76-0CB7-4576-A982-09BB33CE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844346" y="4198356"/>
              <a:ext cx="345152" cy="282396"/>
            </a:xfrm>
            <a:prstGeom prst="rect">
              <a:avLst/>
            </a:prstGeom>
          </p:spPr>
        </p:pic>
        <p:grpSp>
          <p:nvGrpSpPr>
            <p:cNvPr id="84" name="Group 22">
              <a:extLst>
                <a:ext uri="{FF2B5EF4-FFF2-40B4-BE49-F238E27FC236}">
                  <a16:creationId xmlns:a16="http://schemas.microsoft.com/office/drawing/2014/main" id="{B14B1D75-81AC-468E-B44B-3BF26473B47A}"/>
                </a:ext>
              </a:extLst>
            </p:cNvPr>
            <p:cNvGrpSpPr/>
            <p:nvPr/>
          </p:nvGrpSpPr>
          <p:grpSpPr>
            <a:xfrm>
              <a:off x="8797693" y="5167235"/>
              <a:ext cx="2279400" cy="584483"/>
              <a:chOff x="7762" y="19050"/>
              <a:chExt cx="4558798" cy="1168966"/>
            </a:xfrm>
          </p:grpSpPr>
          <p:sp>
            <p:nvSpPr>
              <p:cNvPr id="87" name="TextBox 23">
                <a:extLst>
                  <a:ext uri="{FF2B5EF4-FFF2-40B4-BE49-F238E27FC236}">
                    <a16:creationId xmlns:a16="http://schemas.microsoft.com/office/drawing/2014/main" id="{C4FD859A-9336-46F8-A064-C08D590AEC8C}"/>
                  </a:ext>
                </a:extLst>
              </p:cNvPr>
              <p:cNvSpPr txBox="1"/>
              <p:nvPr/>
            </p:nvSpPr>
            <p:spPr>
              <a:xfrm>
                <a:off x="7762" y="19050"/>
                <a:ext cx="4216982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pc="77" dirty="0">
                    <a:solidFill>
                      <a:srgbClr val="C74136"/>
                    </a:solidFill>
                    <a:latin typeface="Poppins "/>
                    <a:cs typeface="Poppins Light" panose="00000400000000000000" pitchFamily="50" charset="0"/>
                  </a:rPr>
                  <a:t>Better Commute</a:t>
                </a:r>
              </a:p>
            </p:txBody>
          </p:sp>
          <p:sp>
            <p:nvSpPr>
              <p:cNvPr id="88" name="TextBox 24">
                <a:extLst>
                  <a:ext uri="{FF2B5EF4-FFF2-40B4-BE49-F238E27FC236}">
                    <a16:creationId xmlns:a16="http://schemas.microsoft.com/office/drawing/2014/main" id="{420B4743-3DDB-440B-A719-A49C4CF37BEB}"/>
                  </a:ext>
                </a:extLst>
              </p:cNvPr>
              <p:cNvSpPr txBox="1"/>
              <p:nvPr/>
            </p:nvSpPr>
            <p:spPr>
              <a:xfrm>
                <a:off x="29656" y="326242"/>
                <a:ext cx="4536904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dirty="0">
                    <a:latin typeface="Poppins" panose="00000800000000000000" pitchFamily="50" charset="0"/>
                    <a:cs typeface="Poppins" panose="00000800000000000000" pitchFamily="50" charset="0"/>
                  </a:rPr>
                  <a:t>38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Minutes  Average Commute Time</a:t>
                </a:r>
              </a:p>
            </p:txBody>
          </p:sp>
        </p:grpSp>
        <p:grpSp>
          <p:nvGrpSpPr>
            <p:cNvPr id="85" name="Group 10">
              <a:extLst>
                <a:ext uri="{FF2B5EF4-FFF2-40B4-BE49-F238E27FC236}">
                  <a16:creationId xmlns:a16="http://schemas.microsoft.com/office/drawing/2014/main" id="{9DFE2A77-2128-4F02-89D7-7DED7E935FF0}"/>
                </a:ext>
              </a:extLst>
            </p:cNvPr>
            <p:cNvGrpSpPr/>
            <p:nvPr/>
          </p:nvGrpSpPr>
          <p:grpSpPr>
            <a:xfrm rot="-5400000">
              <a:off x="8392712" y="4696339"/>
              <a:ext cx="638599" cy="101834"/>
              <a:chOff x="0" y="0"/>
              <a:chExt cx="3336981" cy="532130"/>
            </a:xfrm>
          </p:grpSpPr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BE2112C8-A7BF-4500-927E-9561FBCB80CA}"/>
                  </a:ext>
                </a:extLst>
              </p:cNvPr>
              <p:cNvSpPr/>
              <p:nvPr/>
            </p:nvSpPr>
            <p:spPr>
              <a:xfrm>
                <a:off x="0" y="0"/>
                <a:ext cx="333571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35710" h="533400">
                    <a:moveTo>
                      <a:pt x="325824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58241" y="335280"/>
                    </a:lnTo>
                    <a:cubicBezTo>
                      <a:pt x="3301421" y="335280"/>
                      <a:pt x="3335710" y="304800"/>
                      <a:pt x="3335710" y="266700"/>
                    </a:cubicBezTo>
                    <a:cubicBezTo>
                      <a:pt x="3335710" y="228600"/>
                      <a:pt x="3301421" y="198120"/>
                      <a:pt x="3258241" y="198120"/>
                    </a:cubicBezTo>
                    <a:close/>
                  </a:path>
                </a:pathLst>
              </a:custGeom>
              <a:solidFill>
                <a:srgbClr val="F05D22"/>
              </a:solidFill>
            </p:spPr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9DBE4AA-811F-4DDF-A4C2-2610668E42BF}"/>
              </a:ext>
            </a:extLst>
          </p:cNvPr>
          <p:cNvGrpSpPr/>
          <p:nvPr/>
        </p:nvGrpSpPr>
        <p:grpSpPr>
          <a:xfrm>
            <a:off x="8747365" y="1290786"/>
            <a:ext cx="1785647" cy="1012981"/>
            <a:chOff x="8868876" y="1556968"/>
            <a:chExt cx="1785647" cy="1012981"/>
          </a:xfrm>
        </p:grpSpPr>
        <p:grpSp>
          <p:nvGrpSpPr>
            <p:cNvPr id="90" name="Group 38">
              <a:extLst>
                <a:ext uri="{FF2B5EF4-FFF2-40B4-BE49-F238E27FC236}">
                  <a16:creationId xmlns:a16="http://schemas.microsoft.com/office/drawing/2014/main" id="{1B2FCCC3-B731-4CAA-99C4-5FA4E197A4AF}"/>
                </a:ext>
              </a:extLst>
            </p:cNvPr>
            <p:cNvGrpSpPr/>
            <p:nvPr/>
          </p:nvGrpSpPr>
          <p:grpSpPr>
            <a:xfrm>
              <a:off x="8868876" y="1556968"/>
              <a:ext cx="1785647" cy="243734"/>
              <a:chOff x="-163336" y="204845"/>
              <a:chExt cx="3571293" cy="487467"/>
            </a:xfrm>
          </p:grpSpPr>
          <p:sp>
            <p:nvSpPr>
              <p:cNvPr id="94" name="TextBox 39">
                <a:extLst>
                  <a:ext uri="{FF2B5EF4-FFF2-40B4-BE49-F238E27FC236}">
                    <a16:creationId xmlns:a16="http://schemas.microsoft.com/office/drawing/2014/main" id="{90394591-C9EC-4F7D-BC33-63DC839096AE}"/>
                  </a:ext>
                </a:extLst>
              </p:cNvPr>
              <p:cNvSpPr txBox="1"/>
              <p:nvPr/>
            </p:nvSpPr>
            <p:spPr>
              <a:xfrm>
                <a:off x="-163336" y="204845"/>
                <a:ext cx="3571293" cy="338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7"/>
                  </a:lnSpc>
                </a:pPr>
                <a:r>
                  <a:rPr lang="en-US" sz="1400" spc="77" dirty="0">
                    <a:latin typeface="Poppins" panose="00000800000000000000" pitchFamily="50" charset="0"/>
                    <a:cs typeface="Poppins" panose="00000800000000000000" pitchFamily="50" charset="0"/>
                  </a:rPr>
                  <a:t>9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Coffee Shops</a:t>
                </a:r>
              </a:p>
            </p:txBody>
          </p:sp>
          <p:sp>
            <p:nvSpPr>
              <p:cNvPr id="95" name="TextBox 40">
                <a:extLst>
                  <a:ext uri="{FF2B5EF4-FFF2-40B4-BE49-F238E27FC236}">
                    <a16:creationId xmlns:a16="http://schemas.microsoft.com/office/drawing/2014/main" id="{BF588CC7-BDFE-4F47-8C22-1E84B0085939}"/>
                  </a:ext>
                </a:extLst>
              </p:cNvPr>
              <p:cNvSpPr txBox="1"/>
              <p:nvPr/>
            </p:nvSpPr>
            <p:spPr>
              <a:xfrm>
                <a:off x="0" y="353759"/>
                <a:ext cx="2725377" cy="3385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05"/>
                  </a:lnSpc>
                </a:pPr>
                <a:endParaRPr sz="140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91" name="Group 8">
              <a:extLst>
                <a:ext uri="{FF2B5EF4-FFF2-40B4-BE49-F238E27FC236}">
                  <a16:creationId xmlns:a16="http://schemas.microsoft.com/office/drawing/2014/main" id="{01F36B81-8521-44A8-91E2-05CC24BB5CAE}"/>
                </a:ext>
              </a:extLst>
            </p:cNvPr>
            <p:cNvGrpSpPr/>
            <p:nvPr/>
          </p:nvGrpSpPr>
          <p:grpSpPr>
            <a:xfrm rot="5400000">
              <a:off x="8623335" y="2021415"/>
              <a:ext cx="632378" cy="102077"/>
              <a:chOff x="524595" y="324287"/>
              <a:chExt cx="3304471" cy="533400"/>
            </a:xfrm>
          </p:grpSpPr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162E2880-98DE-4C7E-9CD3-1CBEEC8A3C24}"/>
                  </a:ext>
                </a:extLst>
              </p:cNvPr>
              <p:cNvSpPr/>
              <p:nvPr/>
            </p:nvSpPr>
            <p:spPr>
              <a:xfrm>
                <a:off x="524595" y="324287"/>
                <a:ext cx="3304471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3304471" h="533400">
                    <a:moveTo>
                      <a:pt x="3227001" y="198120"/>
                    </a:moveTo>
                    <a:lnTo>
                      <a:pt x="523240" y="198120"/>
                    </a:lnTo>
                    <a:cubicBezTo>
                      <a:pt x="492760" y="83820"/>
                      <a:pt x="389890" y="0"/>
                      <a:pt x="266700" y="0"/>
                    </a:cubicBezTo>
                    <a:cubicBezTo>
                      <a:pt x="119380" y="0"/>
                      <a:pt x="0" y="119380"/>
                      <a:pt x="0" y="266700"/>
                    </a:cubicBezTo>
                    <a:cubicBezTo>
                      <a:pt x="0" y="414020"/>
                      <a:pt x="119380" y="533400"/>
                      <a:pt x="266700" y="533400"/>
                    </a:cubicBezTo>
                    <a:cubicBezTo>
                      <a:pt x="389890" y="533400"/>
                      <a:pt x="494030" y="449580"/>
                      <a:pt x="523240" y="335280"/>
                    </a:cubicBezTo>
                    <a:lnTo>
                      <a:pt x="3227001" y="335280"/>
                    </a:lnTo>
                    <a:cubicBezTo>
                      <a:pt x="3270181" y="335280"/>
                      <a:pt x="3304471" y="304800"/>
                      <a:pt x="3304471" y="266700"/>
                    </a:cubicBezTo>
                    <a:cubicBezTo>
                      <a:pt x="3304471" y="228600"/>
                      <a:pt x="3270181" y="198120"/>
                      <a:pt x="3227001" y="198120"/>
                    </a:cubicBezTo>
                    <a:close/>
                  </a:path>
                </a:pathLst>
              </a:custGeom>
              <a:solidFill>
                <a:srgbClr val="F15D22"/>
              </a:solidFill>
            </p:spPr>
          </p:sp>
        </p:grpSp>
        <p:pic>
          <p:nvPicPr>
            <p:cNvPr id="92" name="图形 91" descr="咖啡">
              <a:extLst>
                <a:ext uri="{FF2B5EF4-FFF2-40B4-BE49-F238E27FC236}">
                  <a16:creationId xmlns:a16="http://schemas.microsoft.com/office/drawing/2014/main" id="{F02C5D87-9A1B-4394-B2CD-3E41F46E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14609" y="2072453"/>
              <a:ext cx="497496" cy="497496"/>
            </a:xfrm>
            <a:prstGeom prst="rect">
              <a:avLst/>
            </a:prstGeom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B259767-BEEE-46B4-BAAF-5AC0FF3A11E6}"/>
              </a:ext>
            </a:extLst>
          </p:cNvPr>
          <p:cNvGrpSpPr/>
          <p:nvPr/>
        </p:nvGrpSpPr>
        <p:grpSpPr>
          <a:xfrm>
            <a:off x="8667361" y="4079795"/>
            <a:ext cx="3751729" cy="1147932"/>
            <a:chOff x="9762633" y="3917156"/>
            <a:chExt cx="3751729" cy="1147932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8FF2E799-E9DC-43E7-8684-474F56334BEA}"/>
                </a:ext>
              </a:extLst>
            </p:cNvPr>
            <p:cNvGrpSpPr/>
            <p:nvPr/>
          </p:nvGrpSpPr>
          <p:grpSpPr>
            <a:xfrm>
              <a:off x="9762633" y="3917156"/>
              <a:ext cx="3751729" cy="1147932"/>
              <a:chOff x="15072617" y="6071045"/>
              <a:chExt cx="3751729" cy="1147932"/>
            </a:xfrm>
          </p:grpSpPr>
          <p:pic>
            <p:nvPicPr>
              <p:cNvPr id="99" name="Picture 16">
                <a:extLst>
                  <a:ext uri="{FF2B5EF4-FFF2-40B4-BE49-F238E27FC236}">
                    <a16:creationId xmlns:a16="http://schemas.microsoft.com/office/drawing/2014/main" id="{DE83D7F1-3B27-41D7-88D8-39773A6FD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15072617" y="6071045"/>
                <a:ext cx="395374" cy="395374"/>
              </a:xfrm>
              <a:prstGeom prst="rect">
                <a:avLst/>
              </a:prstGeom>
            </p:spPr>
          </p:pic>
          <p:sp>
            <p:nvSpPr>
              <p:cNvPr id="100" name="TextBox 32">
                <a:extLst>
                  <a:ext uri="{FF2B5EF4-FFF2-40B4-BE49-F238E27FC236}">
                    <a16:creationId xmlns:a16="http://schemas.microsoft.com/office/drawing/2014/main" id="{DE40F549-A03C-4CBA-9379-8DF7D8C30379}"/>
                  </a:ext>
                </a:extLst>
              </p:cNvPr>
              <p:cNvSpPr txBox="1"/>
              <p:nvPr/>
            </p:nvSpPr>
            <p:spPr>
              <a:xfrm>
                <a:off x="16075463" y="6526480"/>
                <a:ext cx="2748883" cy="692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"/>
                    <a:cs typeface="Poppins Light" panose="00000400000000000000" pitchFamily="50" charset="0"/>
                  </a:rPr>
                  <a:t>5 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Hospitals nearby, </a:t>
                </a:r>
              </a:p>
              <a:p>
                <a:pPr>
                  <a:lnSpc>
                    <a:spcPts val="1808"/>
                  </a:lnSpc>
                </a:pP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3 of them in closing neighborhood</a:t>
                </a:r>
              </a:p>
            </p:txBody>
          </p:sp>
        </p:grp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3BB8F1E0-5C2C-424A-B8BF-A3BD9216E17F}"/>
                </a:ext>
              </a:extLst>
            </p:cNvPr>
            <p:cNvSpPr/>
            <p:nvPr/>
          </p:nvSpPr>
          <p:spPr>
            <a:xfrm rot="10800000">
              <a:off x="9851779" y="4395400"/>
              <a:ext cx="811729" cy="102077"/>
            </a:xfrm>
            <a:custGeom>
              <a:avLst/>
              <a:gdLst/>
              <a:ahLst/>
              <a:cxnLst/>
              <a:rect l="l" t="t" r="r" b="b"/>
              <a:pathLst>
                <a:path w="4241663" h="533400">
                  <a:moveTo>
                    <a:pt x="4164193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164193" y="335280"/>
                  </a:lnTo>
                  <a:cubicBezTo>
                    <a:pt x="4207373" y="335280"/>
                    <a:pt x="4241663" y="304800"/>
                    <a:pt x="4241663" y="266700"/>
                  </a:cubicBezTo>
                  <a:cubicBezTo>
                    <a:pt x="4241663" y="228600"/>
                    <a:pt x="4207373" y="198120"/>
                    <a:pt x="4164193" y="198120"/>
                  </a:cubicBezTo>
                  <a:close/>
                </a:path>
              </a:pathLst>
            </a:custGeom>
            <a:solidFill>
              <a:srgbClr val="F15A29"/>
            </a:solidFill>
          </p:spPr>
        </p:sp>
      </p:grpSp>
      <p:sp>
        <p:nvSpPr>
          <p:cNvPr id="101" name="灯片编号占位符 100">
            <a:extLst>
              <a:ext uri="{FF2B5EF4-FFF2-40B4-BE49-F238E27FC236}">
                <a16:creationId xmlns:a16="http://schemas.microsoft.com/office/drawing/2014/main" id="{10F7D37F-E832-45C9-8F99-99FEE9D2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1B81-344F-F34B-B75E-D99F956C4AD0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130FF82-1C7B-40EC-A538-EE14F74716D3}"/>
              </a:ext>
            </a:extLst>
          </p:cNvPr>
          <p:cNvGrpSpPr/>
          <p:nvPr/>
        </p:nvGrpSpPr>
        <p:grpSpPr>
          <a:xfrm>
            <a:off x="4687180" y="3077806"/>
            <a:ext cx="2621865" cy="735863"/>
            <a:chOff x="4708759" y="2799979"/>
            <a:chExt cx="2621865" cy="73586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4AABE16-DDBD-48F1-928C-431B5B6A5543}"/>
                </a:ext>
              </a:extLst>
            </p:cNvPr>
            <p:cNvGrpSpPr/>
            <p:nvPr/>
          </p:nvGrpSpPr>
          <p:grpSpPr>
            <a:xfrm>
              <a:off x="4712166" y="2799979"/>
              <a:ext cx="2618458" cy="735863"/>
              <a:chOff x="4648376" y="3190097"/>
              <a:chExt cx="2618458" cy="735863"/>
            </a:xfrm>
          </p:grpSpPr>
          <p:grpSp>
            <p:nvGrpSpPr>
              <p:cNvPr id="63" name="Group 4">
                <a:extLst>
                  <a:ext uri="{FF2B5EF4-FFF2-40B4-BE49-F238E27FC236}">
                    <a16:creationId xmlns:a16="http://schemas.microsoft.com/office/drawing/2014/main" id="{3EAB6A43-A6F2-4332-9531-774ADE24F9BA}"/>
                  </a:ext>
                </a:extLst>
              </p:cNvPr>
              <p:cNvGrpSpPr/>
              <p:nvPr/>
            </p:nvGrpSpPr>
            <p:grpSpPr>
              <a:xfrm>
                <a:off x="6477466" y="3752505"/>
                <a:ext cx="686427" cy="101834"/>
                <a:chOff x="0" y="0"/>
                <a:chExt cx="3586898" cy="532130"/>
              </a:xfrm>
            </p:grpSpPr>
            <p:sp>
              <p:nvSpPr>
                <p:cNvPr id="66" name="Freeform 5">
                  <a:extLst>
                    <a:ext uri="{FF2B5EF4-FFF2-40B4-BE49-F238E27FC236}">
                      <a16:creationId xmlns:a16="http://schemas.microsoft.com/office/drawing/2014/main" id="{E96C70B9-E36D-48D0-B943-04B3FC18AA6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85628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628" h="533400">
                      <a:moveTo>
                        <a:pt x="3508158" y="198120"/>
                      </a:moveTo>
                      <a:lnTo>
                        <a:pt x="523240" y="198120"/>
                      </a:lnTo>
                      <a:cubicBezTo>
                        <a:pt x="492760" y="83820"/>
                        <a:pt x="389890" y="0"/>
                        <a:pt x="266700" y="0"/>
                      </a:cubicBezTo>
                      <a:cubicBezTo>
                        <a:pt x="119380" y="0"/>
                        <a:pt x="0" y="119380"/>
                        <a:pt x="0" y="266700"/>
                      </a:cubicBezTo>
                      <a:cubicBezTo>
                        <a:pt x="0" y="414020"/>
                        <a:pt x="119380" y="533400"/>
                        <a:pt x="266700" y="533400"/>
                      </a:cubicBezTo>
                      <a:cubicBezTo>
                        <a:pt x="389890" y="533400"/>
                        <a:pt x="494030" y="449580"/>
                        <a:pt x="523240" y="335280"/>
                      </a:cubicBezTo>
                      <a:lnTo>
                        <a:pt x="3508158" y="335280"/>
                      </a:lnTo>
                      <a:cubicBezTo>
                        <a:pt x="3551338" y="335280"/>
                        <a:pt x="3585628" y="304800"/>
                        <a:pt x="3585628" y="266700"/>
                      </a:cubicBezTo>
                      <a:cubicBezTo>
                        <a:pt x="3585628" y="228600"/>
                        <a:pt x="3551338" y="198120"/>
                        <a:pt x="3508158" y="198120"/>
                      </a:cubicBezTo>
                      <a:close/>
                    </a:path>
                  </a:pathLst>
                </a:custGeom>
                <a:solidFill>
                  <a:srgbClr val="F05D22"/>
                </a:solidFill>
              </p:spPr>
            </p:sp>
          </p:grpSp>
          <p:pic>
            <p:nvPicPr>
              <p:cNvPr id="64" name="Picture 18">
                <a:extLst>
                  <a:ext uri="{FF2B5EF4-FFF2-40B4-BE49-F238E27FC236}">
                    <a16:creationId xmlns:a16="http://schemas.microsoft.com/office/drawing/2014/main" id="{E45280A3-A7C4-4B00-AE73-1B2FB69F0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6964209" y="3190097"/>
                <a:ext cx="302625" cy="433094"/>
              </a:xfrm>
              <a:prstGeom prst="rect">
                <a:avLst/>
              </a:prstGeom>
            </p:spPr>
          </p:pic>
          <p:sp>
            <p:nvSpPr>
              <p:cNvPr id="65" name="TextBox 20">
                <a:extLst>
                  <a:ext uri="{FF2B5EF4-FFF2-40B4-BE49-F238E27FC236}">
                    <a16:creationId xmlns:a16="http://schemas.microsoft.com/office/drawing/2014/main" id="{16D6D0D5-1898-4A32-8CF8-B109FF382425}"/>
                  </a:ext>
                </a:extLst>
              </p:cNvPr>
              <p:cNvSpPr txBox="1"/>
              <p:nvPr/>
            </p:nvSpPr>
            <p:spPr>
              <a:xfrm>
                <a:off x="4648376" y="3710516"/>
                <a:ext cx="1998600" cy="2154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 spc="77" dirty="0">
                    <a:latin typeface="Poppins" panose="00000800000000000000" pitchFamily="50" charset="0"/>
                    <a:cs typeface="Poppins" panose="00000800000000000000" pitchFamily="50" charset="0"/>
                  </a:rPr>
                  <a:t>10</a:t>
                </a:r>
                <a:r>
                  <a:rPr lang="en-US" sz="1400" spc="77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Grocery Stores</a:t>
                </a:r>
              </a:p>
            </p:txBody>
          </p:sp>
        </p:grpSp>
        <p:sp>
          <p:nvSpPr>
            <p:cNvPr id="102" name="TextBox 23">
              <a:extLst>
                <a:ext uri="{FF2B5EF4-FFF2-40B4-BE49-F238E27FC236}">
                  <a16:creationId xmlns:a16="http://schemas.microsoft.com/office/drawing/2014/main" id="{563A5868-69B0-4F94-AB5D-C09D0414BD25}"/>
                </a:ext>
              </a:extLst>
            </p:cNvPr>
            <p:cNvSpPr txBox="1"/>
            <p:nvPr/>
          </p:nvSpPr>
          <p:spPr>
            <a:xfrm>
              <a:off x="4708759" y="3102843"/>
              <a:ext cx="2108492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7"/>
                </a:lnSpc>
              </a:pPr>
              <a:r>
                <a:rPr lang="en-US" spc="77" dirty="0">
                  <a:solidFill>
                    <a:srgbClr val="C74136"/>
                  </a:solidFill>
                  <a:latin typeface="Poppins "/>
                  <a:cs typeface="Poppins Light" panose="00000400000000000000" pitchFamily="50" charset="0"/>
                </a:rPr>
                <a:t>Easy Shopping</a:t>
              </a:r>
            </a:p>
          </p:txBody>
        </p:sp>
      </p:grpSp>
      <p:sp>
        <p:nvSpPr>
          <p:cNvPr id="104" name="TextBox 23">
            <a:extLst>
              <a:ext uri="{FF2B5EF4-FFF2-40B4-BE49-F238E27FC236}">
                <a16:creationId xmlns:a16="http://schemas.microsoft.com/office/drawing/2014/main" id="{98AF5B70-06E8-43A8-AFA8-9C32D9397083}"/>
              </a:ext>
            </a:extLst>
          </p:cNvPr>
          <p:cNvSpPr txBox="1"/>
          <p:nvPr/>
        </p:nvSpPr>
        <p:spPr>
          <a:xfrm>
            <a:off x="9668000" y="4359264"/>
            <a:ext cx="2524000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"/>
              </a:lnSpc>
            </a:pPr>
            <a:r>
              <a:rPr lang="en-US" spc="77" dirty="0">
                <a:solidFill>
                  <a:srgbClr val="C74136"/>
                </a:solidFill>
                <a:latin typeface="Poppins "/>
                <a:cs typeface="Poppins Light" panose="00000400000000000000" pitchFamily="50" charset="0"/>
              </a:rPr>
              <a:t>Health Guarantee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1171</Words>
  <Application>Microsoft Office PowerPoint</Application>
  <PresentationFormat>宽屏</PresentationFormat>
  <Paragraphs>281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Aileron Heavy</vt:lpstr>
      <vt:lpstr>Aileron Regular Bold</vt:lpstr>
      <vt:lpstr>Poppins </vt:lpstr>
      <vt:lpstr>Arial</vt:lpstr>
      <vt:lpstr>Calibri</vt:lpstr>
      <vt:lpstr>Calibri Light</vt:lpstr>
      <vt:lpstr>Poppins</vt:lpstr>
      <vt:lpstr>Poppins Light</vt:lpstr>
      <vt:lpstr>Rubik</vt:lpstr>
      <vt:lpstr>Times New Roman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Sritham Raj Thyagaraju</dc:creator>
  <cp:lastModifiedBy>XuWenlan</cp:lastModifiedBy>
  <cp:revision>214</cp:revision>
  <dcterms:created xsi:type="dcterms:W3CDTF">2019-12-12T14:36:24Z</dcterms:created>
  <dcterms:modified xsi:type="dcterms:W3CDTF">2019-12-19T22:47:58Z</dcterms:modified>
</cp:coreProperties>
</file>